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5"/>
  </p:notesMasterIdLst>
  <p:sldIdLst>
    <p:sldId id="256" r:id="rId2"/>
    <p:sldId id="257" r:id="rId3"/>
    <p:sldId id="292" r:id="rId4"/>
    <p:sldId id="305" r:id="rId5"/>
    <p:sldId id="298" r:id="rId6"/>
    <p:sldId id="297" r:id="rId7"/>
    <p:sldId id="293" r:id="rId8"/>
    <p:sldId id="294" r:id="rId9"/>
    <p:sldId id="300" r:id="rId10"/>
    <p:sldId id="301" r:id="rId11"/>
    <p:sldId id="302" r:id="rId12"/>
    <p:sldId id="306" r:id="rId13"/>
    <p:sldId id="307" r:id="rId14"/>
    <p:sldId id="303" r:id="rId15"/>
    <p:sldId id="285" r:id="rId16"/>
    <p:sldId id="304" r:id="rId17"/>
    <p:sldId id="286" r:id="rId18"/>
    <p:sldId id="287" r:id="rId19"/>
    <p:sldId id="289" r:id="rId20"/>
    <p:sldId id="290" r:id="rId21"/>
    <p:sldId id="284" r:id="rId22"/>
    <p:sldId id="296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 Camille Peres" initials="SC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9FF"/>
    <a:srgbClr val="008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6" autoAdjust="0"/>
    <p:restoredTop sz="89967" autoAdjust="0"/>
  </p:normalViewPr>
  <p:slideViewPr>
    <p:cSldViewPr>
      <p:cViewPr>
        <p:scale>
          <a:sx n="70" d="100"/>
          <a:sy n="70" d="100"/>
        </p:scale>
        <p:origin x="-124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9T12:47:37.601" idx="1">
    <p:pos x="10" y="10"/>
    <p:text>Be good to refer back to these issues at the end of the presentation. Were you able to answer these questions?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C400-9427-4E43-B152-0F9A526BFEEB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AEE03-9CAA-483B-B302-0FE881844C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8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02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3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77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04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90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1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standards piece</a:t>
            </a:r>
            <a:r>
              <a:rPr lang="en-US" baseline="0" dirty="0" smtClean="0"/>
              <a:t> lies below the fold, so it is easy to miss and it is listed in the Research Section</a:t>
            </a:r>
          </a:p>
          <a:p>
            <a:r>
              <a:rPr lang="en-US" baseline="0" dirty="0" smtClean="0"/>
              <a:t>Also, it is buried in a large amount of texts and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55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Content for the sections were not the primary  goal of this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77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3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798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4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683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0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548F-B58A-4A8A-AD9E-B90AD2F420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4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2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6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1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EE03-9CAA-483B-B302-0FE881844C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4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1848"/>
            <a:ext cx="8077200" cy="1673352"/>
          </a:xfrm>
        </p:spPr>
        <p:txBody>
          <a:bodyPr tIns="0" bIns="0" anchor="t"/>
          <a:lstStyle>
            <a:lvl1pPr algn="r">
              <a:defRPr sz="4700" b="1">
                <a:ln w="3175">
                  <a:noFill/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81984"/>
            <a:ext cx="8077200" cy="1499616"/>
          </a:xfrm>
        </p:spPr>
        <p:txBody>
          <a:bodyPr lIns="118872" tIns="0" rIns="45720" bIns="0" anchor="ctr"/>
          <a:lstStyle>
            <a:lvl1pPr marL="0" indent="0" algn="r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/>
              <a:t>	</a:t>
            </a:r>
            <a:r>
              <a:rPr lang="en-US" baseline="0" dirty="0" smtClean="0"/>
              <a:t>              </a:t>
            </a:r>
            <a:r>
              <a:rPr lang="en-US" sz="2400" dirty="0" smtClean="0"/>
              <a:t>Research on the Interaction Between</a:t>
            </a:r>
            <a:r>
              <a:rPr lang="en-US" sz="2400" baseline="0" dirty="0" smtClean="0"/>
              <a:t> Human and Machines</a:t>
            </a:r>
          </a:p>
          <a:p>
            <a:pPr algn="l"/>
            <a:r>
              <a:rPr lang="en-US" sz="2400" baseline="0" dirty="0" smtClean="0"/>
              <a:t>	           University of Houston-Clear Lake</a:t>
            </a:r>
            <a:endParaRPr lang="en-US" sz="2400" dirty="0"/>
          </a:p>
        </p:txBody>
      </p:sp>
      <p:pic>
        <p:nvPicPr>
          <p:cNvPr id="9" name="Picture 8" descr="RIHMuhclLogo.png"/>
          <p:cNvPicPr>
            <a:picLocks noChangeAspect="1"/>
          </p:cNvPicPr>
          <p:nvPr/>
        </p:nvPicPr>
        <p:blipFill>
          <a:blip r:embed="rId3" cstate="print"/>
          <a:srcRect l="13793" t="9146" r="17241" b="13628"/>
          <a:stretch>
            <a:fillRect/>
          </a:stretch>
        </p:blipFill>
        <p:spPr>
          <a:xfrm>
            <a:off x="152400" y="5410200"/>
            <a:ext cx="1371600" cy="116586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1727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99060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9905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3335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fld id="{6E4363F7-A1EF-4C58-B202-0233267C59A2}" type="datetimeFigureOut">
              <a:rPr lang="en-US" smtClean="0"/>
              <a:pPr/>
              <a:t>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fld id="{E8C4F619-5F67-4275-ACC3-69D6A8161C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15" r:id="rId3"/>
    <p:sldLayoutId id="2147483708" r:id="rId4"/>
    <p:sldLayoutId id="2147483709" r:id="rId5"/>
    <p:sldLayoutId id="2147483712" r:id="rId6"/>
    <p:sldLayoutId id="2147483713" r:id="rId7"/>
    <p:sldLayoutId id="2147483714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008AB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rgbClr val="4BB35E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Tasha Y. David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Information Architecture </a:t>
            </a:r>
            <a:br>
              <a:rPr lang="en-US" dirty="0" smtClean="0"/>
            </a:br>
            <a:r>
              <a:rPr lang="en-US" dirty="0" smtClean="0"/>
              <a:t>for Standards at HFES.org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There are </a:t>
            </a:r>
            <a:r>
              <a:rPr lang="en-US" u="sng" dirty="0" smtClean="0"/>
              <a:t>2</a:t>
            </a:r>
            <a:r>
              <a:rPr lang="en-US" dirty="0" smtClean="0"/>
              <a:t> options for the card sort:</a:t>
            </a:r>
          </a:p>
          <a:p>
            <a:pPr lvl="1">
              <a:lnSpc>
                <a:spcPct val="120000"/>
              </a:lnSpc>
            </a:pPr>
            <a:r>
              <a:rPr lang="en-US" u="sng" dirty="0" smtClean="0"/>
              <a:t>Open</a:t>
            </a:r>
            <a:r>
              <a:rPr lang="en-US" dirty="0" smtClean="0"/>
              <a:t> – Participants are given cards showing site content with no pre-established groupings.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They are asked to sort cards into groups that they feel are appropriate and then describe each group.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Open card sorting is useful as input to information structures in new or existing sites and products. </a:t>
            </a:r>
          </a:p>
          <a:p>
            <a:pPr lvl="1">
              <a:lnSpc>
                <a:spcPct val="120000"/>
              </a:lnSpc>
            </a:pPr>
            <a:r>
              <a:rPr lang="en-US" u="sng" dirty="0" smtClean="0"/>
              <a:t>Closed</a:t>
            </a:r>
            <a:r>
              <a:rPr lang="en-US" dirty="0" smtClean="0"/>
              <a:t> – Participants are given cards showing site content with an established initial set of primary groups.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They are asked to place cards into these  pre-established primary groups.  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Closed card sorting is useful when adding new content to an existing structure, or for gaining additional feedback after an open card sort.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5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used an open card sort</a:t>
            </a:r>
          </a:p>
          <a:p>
            <a:pPr lvl="1"/>
            <a:r>
              <a:rPr lang="en-US" sz="2400" dirty="0" smtClean="0"/>
              <a:t>Participants </a:t>
            </a:r>
            <a:r>
              <a:rPr lang="en-US" sz="2400" dirty="0"/>
              <a:t>are given cards showing site content with no pre-established </a:t>
            </a:r>
            <a:r>
              <a:rPr lang="en-US" sz="2400" dirty="0" smtClean="0"/>
              <a:t>groupings  </a:t>
            </a:r>
            <a:endParaRPr lang="en-US" sz="2400" dirty="0"/>
          </a:p>
          <a:p>
            <a:pPr lvl="2">
              <a:lnSpc>
                <a:spcPct val="120000"/>
              </a:lnSpc>
            </a:pPr>
            <a:r>
              <a:rPr lang="en-US" sz="1800" dirty="0"/>
              <a:t>They are asked to sort cards into groups that they feel are appropriate and then describe each group.  </a:t>
            </a:r>
          </a:p>
          <a:p>
            <a:pPr lvl="2">
              <a:lnSpc>
                <a:spcPct val="120000"/>
              </a:lnSpc>
            </a:pPr>
            <a:r>
              <a:rPr lang="en-US" sz="1800" dirty="0"/>
              <a:t>Open card sorting is </a:t>
            </a:r>
            <a:r>
              <a:rPr lang="en-US" sz="1800" dirty="0" smtClean="0"/>
              <a:t>useful for inputting  information into </a:t>
            </a:r>
            <a:r>
              <a:rPr lang="en-US" sz="1800" dirty="0"/>
              <a:t>structures in new or existing sites and products</a:t>
            </a:r>
            <a:endParaRPr lang="en-US" sz="1800" dirty="0" smtClean="0"/>
          </a:p>
          <a:p>
            <a:pPr lvl="1"/>
            <a:r>
              <a:rPr lang="en-US" sz="2400" dirty="0" smtClean="0"/>
              <a:t>15 Participants, professionals and students</a:t>
            </a:r>
          </a:p>
          <a:p>
            <a:pPr lvl="1"/>
            <a:r>
              <a:rPr lang="en-US" sz="2400" dirty="0" smtClean="0"/>
              <a:t>Card sorting activity was separated into 2 sections:</a:t>
            </a:r>
          </a:p>
          <a:p>
            <a:pPr lvl="2"/>
            <a:r>
              <a:rPr lang="en-US" sz="1800" dirty="0" smtClean="0"/>
              <a:t>Standards</a:t>
            </a:r>
          </a:p>
          <a:p>
            <a:pPr lvl="2"/>
            <a:r>
              <a:rPr lang="en-US" sz="1800" dirty="0" smtClean="0"/>
              <a:t>Educational Resources</a:t>
            </a:r>
          </a:p>
          <a:p>
            <a:pPr lvl="1"/>
            <a:r>
              <a:rPr lang="en-US" sz="2400" dirty="0" smtClean="0"/>
              <a:t>Time to complete, 15-20 minutes each.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7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119062" indent="0">
              <a:buNone/>
            </a:pPr>
            <a:r>
              <a:rPr lang="en-US" dirty="0" smtClean="0"/>
              <a:t>Users sorted the Standards Section into:</a:t>
            </a:r>
          </a:p>
          <a:p>
            <a:r>
              <a:rPr lang="en-US" b="1" dirty="0" smtClean="0"/>
              <a:t>HFES Standards</a:t>
            </a:r>
          </a:p>
          <a:p>
            <a:pPr lvl="1"/>
            <a:r>
              <a:rPr lang="en-US" dirty="0" smtClean="0"/>
              <a:t>Standards at HFES</a:t>
            </a:r>
          </a:p>
          <a:p>
            <a:pPr lvl="1"/>
            <a:r>
              <a:rPr lang="en-US" dirty="0" smtClean="0"/>
              <a:t>Purchasing standards</a:t>
            </a:r>
          </a:p>
          <a:p>
            <a:r>
              <a:rPr lang="en-US" b="1" dirty="0" smtClean="0"/>
              <a:t>General Info About Standards</a:t>
            </a:r>
          </a:p>
          <a:p>
            <a:pPr lvl="1"/>
            <a:r>
              <a:rPr lang="en-US" dirty="0" smtClean="0"/>
              <a:t>Definition of Standards</a:t>
            </a:r>
          </a:p>
          <a:p>
            <a:pPr lvl="1"/>
            <a:r>
              <a:rPr lang="en-US" dirty="0" smtClean="0"/>
              <a:t>Importance of Standards</a:t>
            </a:r>
          </a:p>
          <a:p>
            <a:pPr lvl="1"/>
            <a:r>
              <a:rPr lang="en-US" dirty="0" smtClean="0"/>
              <a:t>Purpose of Standards</a:t>
            </a:r>
          </a:p>
          <a:p>
            <a:pPr lvl="1"/>
            <a:r>
              <a:rPr lang="en-US" dirty="0" smtClean="0"/>
              <a:t>Who Standards Benefit</a:t>
            </a:r>
          </a:p>
          <a:p>
            <a:pPr lvl="1"/>
            <a:r>
              <a:rPr lang="en-US" dirty="0" smtClean="0"/>
              <a:t>The content of a Standard</a:t>
            </a:r>
          </a:p>
          <a:p>
            <a:r>
              <a:rPr lang="en-US" b="1" dirty="0" smtClean="0"/>
              <a:t>Other Standard Organizations</a:t>
            </a:r>
          </a:p>
          <a:p>
            <a:pPr lvl="1"/>
            <a:r>
              <a:rPr lang="en-US" dirty="0" smtClean="0"/>
              <a:t>ANSI</a:t>
            </a:r>
          </a:p>
          <a:p>
            <a:pPr lvl="1"/>
            <a:r>
              <a:rPr lang="en-US" dirty="0" smtClean="0"/>
              <a:t>About ANSI and History</a:t>
            </a:r>
          </a:p>
          <a:p>
            <a:pPr lvl="1"/>
            <a:r>
              <a:rPr lang="en-US" dirty="0" smtClean="0"/>
              <a:t>ISO</a:t>
            </a:r>
          </a:p>
          <a:p>
            <a:pPr lvl="1"/>
            <a:r>
              <a:rPr lang="en-US" dirty="0" smtClean="0"/>
              <a:t>About ISO and history</a:t>
            </a:r>
          </a:p>
          <a:p>
            <a:r>
              <a:rPr lang="en-US" b="1" dirty="0" smtClean="0"/>
              <a:t>Getting involved in Standards</a:t>
            </a:r>
          </a:p>
          <a:p>
            <a:pPr lvl="1"/>
            <a:r>
              <a:rPr lang="en-US" dirty="0" smtClean="0"/>
              <a:t>Standards Development</a:t>
            </a:r>
          </a:p>
          <a:p>
            <a:pPr lvl="1"/>
            <a:r>
              <a:rPr lang="en-US" dirty="0" smtClean="0"/>
              <a:t>Technical Committees</a:t>
            </a:r>
          </a:p>
        </p:txBody>
      </p:sp>
    </p:spTree>
    <p:extLst>
      <p:ext uri="{BB962C8B-B14F-4D97-AF65-F5344CB8AC3E}">
        <p14:creationId xmlns:p14="http://schemas.microsoft.com/office/powerpoint/2010/main" val="26796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119062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Edu</a:t>
            </a:r>
            <a:r>
              <a:rPr lang="en-US" dirty="0" smtClean="0">
                <a:solidFill>
                  <a:srgbClr val="C00000"/>
                </a:solidFill>
              </a:rPr>
              <a:t>. Section is not solely devoted to Standards, but we treated the card sorting activity the same as the Standards Section</a:t>
            </a:r>
          </a:p>
          <a:p>
            <a:pPr marL="119062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119062" indent="0">
              <a:buNone/>
            </a:pPr>
            <a:r>
              <a:rPr lang="en-US" dirty="0" smtClean="0"/>
              <a:t>Users sorted the Educational Resources Sections into:</a:t>
            </a:r>
          </a:p>
          <a:p>
            <a:r>
              <a:rPr lang="en-US" b="1" dirty="0" smtClean="0"/>
              <a:t>Resources Materials About Standards</a:t>
            </a:r>
          </a:p>
          <a:p>
            <a:pPr lvl="1"/>
            <a:r>
              <a:rPr lang="en-US" dirty="0" smtClean="0"/>
              <a:t>Learn About Standards</a:t>
            </a:r>
          </a:p>
          <a:p>
            <a:pPr lvl="1"/>
            <a:r>
              <a:rPr lang="en-US" dirty="0" smtClean="0"/>
              <a:t>History of Standards</a:t>
            </a:r>
          </a:p>
          <a:p>
            <a:pPr lvl="1"/>
            <a:r>
              <a:rPr lang="en-US" dirty="0" smtClean="0"/>
              <a:t>Presentations on Standards</a:t>
            </a:r>
          </a:p>
          <a:p>
            <a:pPr lvl="1"/>
            <a:r>
              <a:rPr lang="en-US" dirty="0" smtClean="0"/>
              <a:t>Resources for learning</a:t>
            </a:r>
          </a:p>
          <a:p>
            <a:r>
              <a:rPr lang="en-US" b="1" dirty="0" smtClean="0"/>
              <a:t>Human Factors Related Standards</a:t>
            </a:r>
          </a:p>
          <a:p>
            <a:pPr lvl="1"/>
            <a:r>
              <a:rPr lang="en-US" dirty="0" smtClean="0"/>
              <a:t>Government Standards on H/F Designs</a:t>
            </a:r>
          </a:p>
          <a:p>
            <a:pPr lvl="1"/>
            <a:r>
              <a:rPr lang="en-US" dirty="0" smtClean="0"/>
              <a:t>List of Human Factors Standards</a:t>
            </a:r>
          </a:p>
          <a:p>
            <a:pPr lvl="1"/>
            <a:r>
              <a:rPr lang="en-US" dirty="0" smtClean="0"/>
              <a:t>Standards related to Accessibility</a:t>
            </a:r>
          </a:p>
          <a:p>
            <a:r>
              <a:rPr lang="en-US" b="1" dirty="0" smtClean="0"/>
              <a:t>Standard Development</a:t>
            </a:r>
          </a:p>
          <a:p>
            <a:pPr lvl="1"/>
            <a:r>
              <a:rPr lang="en-US" dirty="0" smtClean="0"/>
              <a:t>Development of Standards</a:t>
            </a:r>
          </a:p>
          <a:p>
            <a:pPr lvl="1"/>
            <a:r>
              <a:rPr lang="en-US" dirty="0" smtClean="0"/>
              <a:t>ANSI Development Process</a:t>
            </a:r>
          </a:p>
          <a:p>
            <a:pPr lvl="1"/>
            <a:r>
              <a:rPr lang="en-US" dirty="0" smtClean="0"/>
              <a:t>ISO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42378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 Results - Standards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2171700" cy="581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058839"/>
            <a:ext cx="2104676" cy="569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2449773"/>
            <a:ext cx="4267200" cy="8542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Similarity Matrix </a:t>
            </a:r>
            <a:r>
              <a:rPr lang="en-US" dirty="0" smtClean="0"/>
              <a:t>– </a:t>
            </a:r>
            <a:r>
              <a:rPr lang="en-US" sz="1800" dirty="0" smtClean="0"/>
              <a:t>a matrix of scores which express the similarity between two data points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8834"/>
            <a:ext cx="4438584" cy="241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81600" y="1258669"/>
            <a:ext cx="29718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Structure of the prototype was derived from here.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504976" y="1905000"/>
            <a:ext cx="1286224" cy="544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36450" y="1981200"/>
            <a:ext cx="2667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86017"/>
            <a:ext cx="2133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86017"/>
            <a:ext cx="2407799" cy="5038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101727"/>
            <a:ext cx="8229600" cy="1252728"/>
          </a:xfrm>
        </p:spPr>
        <p:txBody>
          <a:bodyPr/>
          <a:lstStyle/>
          <a:p>
            <a:r>
              <a:rPr lang="en-US" dirty="0" smtClean="0"/>
              <a:t>Card </a:t>
            </a:r>
            <a:r>
              <a:rPr lang="en-US" dirty="0"/>
              <a:t>S</a:t>
            </a:r>
            <a:r>
              <a:rPr lang="en-US" dirty="0" smtClean="0"/>
              <a:t>ort Results - Educational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2"/>
          <a:stretch/>
        </p:blipFill>
        <p:spPr bwMode="auto">
          <a:xfrm>
            <a:off x="4677229" y="3276600"/>
            <a:ext cx="4466771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82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Users were presented tasks and asked to use the prototype</a:t>
            </a:r>
          </a:p>
          <a:p>
            <a:pPr lvl="1"/>
            <a:r>
              <a:rPr lang="en-US" dirty="0" smtClean="0"/>
              <a:t>8 Tasks:</a:t>
            </a:r>
          </a:p>
          <a:p>
            <a:pPr lvl="2"/>
            <a:r>
              <a:rPr lang="en-US" dirty="0" smtClean="0"/>
              <a:t>Find HFES standards publication</a:t>
            </a:r>
          </a:p>
          <a:p>
            <a:pPr lvl="2"/>
            <a:r>
              <a:rPr lang="en-US" dirty="0" smtClean="0"/>
              <a:t>Where would you go to buy a standards</a:t>
            </a:r>
          </a:p>
          <a:p>
            <a:pPr lvl="2"/>
            <a:r>
              <a:rPr lang="en-US" dirty="0" smtClean="0"/>
              <a:t>Locate other standards</a:t>
            </a:r>
          </a:p>
          <a:p>
            <a:pPr lvl="2"/>
            <a:r>
              <a:rPr lang="en-US" dirty="0" smtClean="0"/>
              <a:t>Who else offers standards</a:t>
            </a:r>
          </a:p>
          <a:p>
            <a:pPr lvl="2"/>
            <a:r>
              <a:rPr lang="en-US" dirty="0" smtClean="0"/>
              <a:t>Where would you go to learn about standards</a:t>
            </a:r>
          </a:p>
          <a:p>
            <a:pPr lvl="2"/>
            <a:r>
              <a:rPr lang="en-US" dirty="0" smtClean="0"/>
              <a:t>Find standards related to accessibility</a:t>
            </a:r>
          </a:p>
          <a:p>
            <a:pPr lvl="2"/>
            <a:r>
              <a:rPr lang="en-US" dirty="0" smtClean="0"/>
              <a:t>How are standards made</a:t>
            </a:r>
          </a:p>
          <a:p>
            <a:pPr lvl="2"/>
            <a:r>
              <a:rPr lang="en-US" dirty="0" smtClean="0"/>
              <a:t>Contact person for HFES standards</a:t>
            </a:r>
          </a:p>
          <a:p>
            <a:pPr lvl="1"/>
            <a:r>
              <a:rPr lang="en-US" dirty="0" smtClean="0"/>
              <a:t> Users were rated on whether tasks were completed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50"/>
          <a:stretch/>
        </p:blipFill>
        <p:spPr bwMode="auto">
          <a:xfrm>
            <a:off x="76200" y="717986"/>
            <a:ext cx="3905612" cy="55304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02"/>
          <a:stretch/>
        </p:blipFill>
        <p:spPr bwMode="auto">
          <a:xfrm>
            <a:off x="5029200" y="717986"/>
            <a:ext cx="3923406" cy="55304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9000" y="5105400"/>
            <a:ext cx="1600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Reduced amount of content, separated into smaller sections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924800" y="4670212"/>
            <a:ext cx="95250" cy="435188"/>
          </a:xfrm>
          <a:prstGeom prst="straightConnector1">
            <a:avLst/>
          </a:prstGeom>
          <a:ln w="1905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51461" y="1439134"/>
            <a:ext cx="1630339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Increased  pathways  for easier navigation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76926" y="1962354"/>
            <a:ext cx="295274" cy="1397841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38200" y="76944"/>
            <a:ext cx="2713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BEFORE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76200"/>
            <a:ext cx="2457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PROTOTYPE</a:t>
            </a:r>
            <a:endParaRPr lang="en-US" sz="3200" b="1" dirty="0"/>
          </a:p>
        </p:txBody>
      </p:sp>
      <p:sp>
        <p:nvSpPr>
          <p:cNvPr id="3" name="Right Arrow 2"/>
          <p:cNvSpPr/>
          <p:nvPr/>
        </p:nvSpPr>
        <p:spPr>
          <a:xfrm>
            <a:off x="4126992" y="3117879"/>
            <a:ext cx="8260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8615" y="3362980"/>
            <a:ext cx="176738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Red line represents “below the fold”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4608709"/>
            <a:ext cx="16002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Link for Standards is here!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567701" y="3692335"/>
            <a:ext cx="682955" cy="692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334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Educational Resources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06" y="0"/>
            <a:ext cx="4749094" cy="388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66" b="22980"/>
          <a:stretch/>
        </p:blipFill>
        <p:spPr bwMode="auto">
          <a:xfrm>
            <a:off x="2561768" y="3886200"/>
            <a:ext cx="475343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81000" y="4191000"/>
            <a:ext cx="84582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43600" y="4870319"/>
            <a:ext cx="1143000" cy="8268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5339" y="1066800"/>
            <a:ext cx="16002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Reduced amount of content</a:t>
            </a:r>
            <a:r>
              <a:rPr lang="en-US" sz="1400" dirty="0"/>
              <a:t> </a:t>
            </a:r>
            <a:r>
              <a:rPr lang="en-US" sz="1400" dirty="0" smtClean="0"/>
              <a:t>to match Standards section</a:t>
            </a:r>
            <a:endParaRPr lang="en-US" sz="1400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7002439" y="1543854"/>
            <a:ext cx="342900" cy="28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67000" y="248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Prototype</a:t>
            </a:r>
            <a:endParaRPr lang="en-US" sz="32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26" y="585716"/>
            <a:ext cx="637222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57500" y="3581400"/>
            <a:ext cx="16002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Added navigation tabs for Standards within Educational Resources Section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97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Objectives</a:t>
            </a:r>
            <a:endParaRPr lang="en-US" dirty="0"/>
          </a:p>
          <a:p>
            <a:r>
              <a:rPr lang="en-US" dirty="0" smtClean="0"/>
              <a:t>What we did…</a:t>
            </a:r>
          </a:p>
          <a:p>
            <a:r>
              <a:rPr lang="en-US" dirty="0" smtClean="0"/>
              <a:t>What we discovered</a:t>
            </a:r>
          </a:p>
          <a:p>
            <a:r>
              <a:rPr lang="en-US" dirty="0" smtClean="0"/>
              <a:t>Our game </a:t>
            </a:r>
            <a:r>
              <a:rPr lang="en-US" dirty="0"/>
              <a:t>p</a:t>
            </a:r>
            <a:r>
              <a:rPr lang="en-US" dirty="0" smtClean="0"/>
              <a:t>lan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Card Sorting Activity</a:t>
            </a:r>
          </a:p>
          <a:p>
            <a:r>
              <a:rPr lang="en-US" dirty="0" smtClean="0"/>
              <a:t>Usability testing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Summary &amp; Conclusion</a:t>
            </a:r>
          </a:p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008AB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</a:lstStyle>
          <a:p>
            <a:r>
              <a:rPr lang="en-US" dirty="0" smtClean="0"/>
              <a:t>Testing Results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776214"/>
              </p:ext>
            </p:extLst>
          </p:nvPr>
        </p:nvGraphicFramePr>
        <p:xfrm>
          <a:off x="76200" y="1828800"/>
          <a:ext cx="8991600" cy="4736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371600"/>
                <a:gridCol w="1371600"/>
                <a:gridCol w="1371600"/>
                <a:gridCol w="1524000"/>
                <a:gridCol w="1447800"/>
              </a:tblGrid>
              <a:tr h="689126">
                <a:tc>
                  <a:txBody>
                    <a:bodyPr/>
                    <a:lstStyle/>
                    <a:p>
                      <a:pPr algn="l"/>
                      <a:r>
                        <a:rPr lang="en-US" sz="900" u="none" strike="noStrike" kern="1200" dirty="0" smtClean="0">
                          <a:effectLst/>
                        </a:rPr>
                        <a:t>0 - was not able to complete task</a:t>
                      </a:r>
                      <a:r>
                        <a:rPr lang="en-US" sz="900" kern="1200" dirty="0" smtClean="0">
                          <a:effectLst/>
                        </a:rPr>
                        <a:t/>
                      </a:r>
                      <a:br>
                        <a:rPr lang="en-US" sz="900" kern="1200" dirty="0" smtClean="0">
                          <a:effectLst/>
                        </a:rPr>
                      </a:br>
                      <a:r>
                        <a:rPr lang="en-US" sz="900" u="none" strike="noStrike" kern="1200" dirty="0" smtClean="0">
                          <a:effectLst/>
                        </a:rPr>
                        <a:t>1 - was able to complete task with difficulty</a:t>
                      </a:r>
                      <a:r>
                        <a:rPr lang="en-US" sz="900" kern="1200" dirty="0" smtClean="0">
                          <a:effectLst/>
                        </a:rPr>
                        <a:t/>
                      </a:r>
                      <a:br>
                        <a:rPr lang="en-US" sz="900" kern="1200" dirty="0" smtClean="0">
                          <a:effectLst/>
                        </a:rPr>
                      </a:br>
                      <a:r>
                        <a:rPr lang="en-US" sz="900" u="none" strike="noStrike" kern="1200" dirty="0" smtClean="0">
                          <a:effectLst/>
                        </a:rPr>
                        <a:t>2 - was able to complete task without difficulty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Participant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Participant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Participant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Participant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Participant 5</a:t>
                      </a:r>
                      <a:endParaRPr lang="en-US" sz="1600" dirty="0"/>
                    </a:p>
                  </a:txBody>
                  <a:tcPr/>
                </a:tc>
              </a:tr>
              <a:tr h="45609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Find HFES’ Standards   Publications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en-US" sz="1200" dirty="0" smtClean="0"/>
                        <a:t>Buying</a:t>
                      </a:r>
                      <a:r>
                        <a:rPr lang="en-US" sz="1200" baseline="0" dirty="0" smtClean="0"/>
                        <a:t> a standard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en-US" sz="1200" dirty="0" smtClean="0"/>
                        <a:t>Locate other standards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4"/>
                      </a:pPr>
                      <a:r>
                        <a:rPr lang="en-US" sz="1200" dirty="0" smtClean="0"/>
                        <a:t>Who</a:t>
                      </a:r>
                      <a:r>
                        <a:rPr lang="en-US" sz="1200" baseline="0" dirty="0" smtClean="0"/>
                        <a:t> else offers Standards?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5"/>
                      </a:pPr>
                      <a:r>
                        <a:rPr lang="en-US" sz="1200" dirty="0" smtClean="0"/>
                        <a:t>Where would you go to learn</a:t>
                      </a:r>
                      <a:r>
                        <a:rPr lang="en-US" sz="1200" baseline="0" dirty="0" smtClean="0"/>
                        <a:t> about Standards?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6"/>
                      </a:pPr>
                      <a:r>
                        <a:rPr lang="en-US" sz="1200" dirty="0" smtClean="0"/>
                        <a:t>Find Standards</a:t>
                      </a:r>
                      <a:r>
                        <a:rPr lang="en-US" sz="1200" baseline="0" dirty="0" smtClean="0"/>
                        <a:t> related to accessibility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7"/>
                      </a:pPr>
                      <a:r>
                        <a:rPr lang="en-US" sz="1200" dirty="0" smtClean="0"/>
                        <a:t>How</a:t>
                      </a:r>
                      <a:r>
                        <a:rPr lang="en-US" sz="1200" baseline="0" dirty="0" smtClean="0"/>
                        <a:t> are standards made?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500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US" sz="1200" dirty="0" smtClean="0"/>
                        <a:t>How would you contact someone</a:t>
                      </a:r>
                      <a:r>
                        <a:rPr lang="en-US" sz="1200" baseline="0" dirty="0" smtClean="0"/>
                        <a:t> @ HFES to ask more about standards?</a:t>
                      </a:r>
                      <a:endParaRPr lang="en-US" sz="1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Increasing navigation pathways increased navigation success, 75%.</a:t>
            </a:r>
          </a:p>
          <a:p>
            <a:pPr lvl="1"/>
            <a:r>
              <a:rPr lang="en-US" dirty="0" smtClean="0"/>
              <a:t>Of the 75% only a few completed tasks with difficulty</a:t>
            </a:r>
          </a:p>
          <a:p>
            <a:pPr lvl="1"/>
            <a:r>
              <a:rPr lang="en-US" dirty="0" smtClean="0"/>
              <a:t>Navigating to sections within Educational Resources remains problematic</a:t>
            </a:r>
          </a:p>
          <a:p>
            <a:pPr lvl="1"/>
            <a:r>
              <a:rPr lang="en-US" dirty="0" smtClean="0"/>
              <a:t>Majority of users were confused as to why standards are separated into 2 sections.</a:t>
            </a:r>
          </a:p>
          <a:p>
            <a:pPr lvl="1"/>
            <a:r>
              <a:rPr lang="en-US" dirty="0" smtClean="0"/>
              <a:t>“I would never think to look in Educational Resources, not if I’m looking for standards”</a:t>
            </a:r>
          </a:p>
          <a:p>
            <a:pPr lvl="1"/>
            <a:r>
              <a:rPr lang="en-US" dirty="0" smtClean="0"/>
              <a:t>“Why are they separated? Everything should be together, much easier that way”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Overall, the new design increased successful navigation. </a:t>
            </a:r>
          </a:p>
          <a:p>
            <a:pPr lvl="1"/>
            <a:r>
              <a:rPr lang="en-US" dirty="0" smtClean="0"/>
              <a:t>“For the most part, it was very easy to use”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Reduce overall content on landing pages.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Users did not spend anytime reading the current material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Aesthetics are also important to users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Provide a more detailed left </a:t>
            </a:r>
            <a:r>
              <a:rPr lang="en-US" dirty="0"/>
              <a:t>n</a:t>
            </a:r>
            <a:r>
              <a:rPr lang="en-US" dirty="0" smtClean="0"/>
              <a:t>avigation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Users were able to find what they were looking for at a glance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Users did not need to remember where to go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Provide a link to the Educational Resources section within the standards sections.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the users went to the Standards section first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Users </a:t>
            </a:r>
            <a:r>
              <a:rPr lang="en-US" dirty="0"/>
              <a:t>expressed confusion as to why they needed to navigate to Educational Resources to access standards.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The title gives no indication that standards would be there.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Infrequent or new users will be able to access the standards in the education section if they need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40807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Identify users who need </a:t>
            </a:r>
            <a:r>
              <a:rPr lang="en-US" dirty="0" smtClean="0"/>
              <a:t>HF standards</a:t>
            </a:r>
          </a:p>
          <a:p>
            <a:pPr lvl="1"/>
            <a:r>
              <a:rPr lang="en-US" dirty="0" smtClean="0"/>
              <a:t>Professionals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Students</a:t>
            </a:r>
            <a:endParaRPr lang="en-US" dirty="0"/>
          </a:p>
          <a:p>
            <a:r>
              <a:rPr lang="en-US" dirty="0" smtClean="0"/>
              <a:t>Educate </a:t>
            </a:r>
            <a:r>
              <a:rPr lang="en-US" dirty="0"/>
              <a:t>HFES </a:t>
            </a:r>
            <a:r>
              <a:rPr lang="en-US" dirty="0" smtClean="0"/>
              <a:t>members about standards</a:t>
            </a:r>
            <a:endParaRPr lang="en-US" dirty="0"/>
          </a:p>
          <a:p>
            <a:pPr lvl="1"/>
            <a:r>
              <a:rPr lang="en-US" dirty="0"/>
              <a:t>Who needs them </a:t>
            </a:r>
          </a:p>
          <a:p>
            <a:pPr lvl="1"/>
            <a:r>
              <a:rPr lang="en-US" dirty="0"/>
              <a:t>Why they need them</a:t>
            </a:r>
          </a:p>
          <a:p>
            <a:pPr lvl="1"/>
            <a:r>
              <a:rPr lang="en-US" dirty="0"/>
              <a:t>How they are </a:t>
            </a:r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they need to be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Help users find standards effortlessly</a:t>
            </a:r>
            <a:endParaRPr lang="en-US" dirty="0"/>
          </a:p>
          <a:p>
            <a:r>
              <a:rPr lang="en-US" dirty="0" smtClean="0"/>
              <a:t>Help users understand where they need to go </a:t>
            </a:r>
          </a:p>
          <a:p>
            <a:pPr lvl="1"/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Educational Resources</a:t>
            </a:r>
          </a:p>
          <a:p>
            <a:r>
              <a:rPr lang="en-US" dirty="0" smtClean="0"/>
              <a:t>Identify </a:t>
            </a:r>
            <a:r>
              <a:rPr lang="en-US" dirty="0"/>
              <a:t>usability goals for these sites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User </a:t>
            </a:r>
            <a:r>
              <a:rPr lang="en-US" dirty="0" smtClean="0"/>
              <a:t>profile</a:t>
            </a:r>
          </a:p>
          <a:p>
            <a:pPr lvl="1"/>
            <a:r>
              <a:rPr lang="en-US" dirty="0"/>
              <a:t>Three users groups:</a:t>
            </a:r>
          </a:p>
          <a:p>
            <a:pPr lvl="2"/>
            <a:r>
              <a:rPr lang="en-US" dirty="0"/>
              <a:t>(1) Professional, (1) Faculty member, (1)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Needs vary from very general knowledge to a more in depth description.</a:t>
            </a:r>
          </a:p>
          <a:p>
            <a:pPr lvl="1"/>
            <a:r>
              <a:rPr lang="en-US" dirty="0" smtClean="0"/>
              <a:t>Frequency of site usage was low (&gt; once a month)</a:t>
            </a:r>
            <a:endParaRPr lang="en-US" dirty="0"/>
          </a:p>
          <a:p>
            <a:r>
              <a:rPr lang="en-US" dirty="0" smtClean="0"/>
              <a:t>Informal interviews, in person and over phone</a:t>
            </a:r>
          </a:p>
          <a:p>
            <a:pPr lvl="1"/>
            <a:r>
              <a:rPr lang="en-US" dirty="0" smtClean="0"/>
              <a:t>Lasted 20-30 </a:t>
            </a:r>
            <a:r>
              <a:rPr lang="en-US" dirty="0"/>
              <a:t>minutes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Identified </a:t>
            </a:r>
            <a:r>
              <a:rPr lang="en-US" dirty="0"/>
              <a:t>key issues/usability goals to focus on for usability testing and prototype development </a:t>
            </a:r>
          </a:p>
        </p:txBody>
      </p:sp>
    </p:spTree>
    <p:extLst>
      <p:ext uri="{BB962C8B-B14F-4D97-AF65-F5344CB8AC3E}">
        <p14:creationId xmlns:p14="http://schemas.microsoft.com/office/powerpoint/2010/main" val="7099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discovered…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Informal Interviews:</a:t>
            </a:r>
          </a:p>
          <a:p>
            <a:pPr lvl="1"/>
            <a:r>
              <a:rPr lang="en-US" sz="2000" dirty="0" smtClean="0"/>
              <a:t>Users experienced difficulty finding standards </a:t>
            </a:r>
          </a:p>
          <a:p>
            <a:pPr lvl="1"/>
            <a:r>
              <a:rPr lang="en-US" sz="2000" dirty="0" smtClean="0"/>
              <a:t>Overall, users did not know standards are in 2 locations</a:t>
            </a:r>
          </a:p>
          <a:p>
            <a:pPr lvl="2"/>
            <a:r>
              <a:rPr lang="en-US" sz="1600" dirty="0" smtClean="0"/>
              <a:t>Expected all things related to standards to be found in one place</a:t>
            </a:r>
          </a:p>
          <a:p>
            <a:pPr lvl="1"/>
            <a:r>
              <a:rPr lang="en-US" sz="2000" dirty="0" smtClean="0"/>
              <a:t>Users did not understand why they are separated.  </a:t>
            </a:r>
          </a:p>
          <a:p>
            <a:pPr lvl="1"/>
            <a:r>
              <a:rPr lang="en-US" sz="2000" dirty="0" smtClean="0"/>
              <a:t>Users especially disliked the difficulty findings standards on EDU tab</a:t>
            </a:r>
          </a:p>
          <a:p>
            <a:pPr lvl="1"/>
            <a:r>
              <a:rPr lang="en-US" sz="2000" dirty="0" smtClean="0"/>
              <a:t>Expected there to be a description of what standards are and how they are used</a:t>
            </a:r>
          </a:p>
          <a:p>
            <a:pPr lvl="1"/>
            <a:r>
              <a:rPr lang="en-US" sz="2000" dirty="0" smtClean="0"/>
              <a:t>Users wanted navigation to be consistent on both of the landing pages.</a:t>
            </a:r>
          </a:p>
          <a:p>
            <a:pPr marL="119062" indent="0">
              <a:buNone/>
            </a:pPr>
            <a:r>
              <a:rPr lang="en-US" sz="2400" dirty="0" smtClean="0"/>
              <a:t>Comments:</a:t>
            </a:r>
          </a:p>
          <a:p>
            <a:pPr lvl="1"/>
            <a:r>
              <a:rPr lang="en-US" sz="2000" dirty="0" smtClean="0"/>
              <a:t>“There is too much text here, difficult to find anything useful”</a:t>
            </a:r>
          </a:p>
          <a:p>
            <a:pPr lvl="1"/>
            <a:r>
              <a:rPr lang="en-US" sz="2000" dirty="0" smtClean="0"/>
              <a:t> “I would use the </a:t>
            </a:r>
            <a:r>
              <a:rPr lang="en-US" sz="2000" dirty="0"/>
              <a:t>search box because there is too </a:t>
            </a:r>
            <a:r>
              <a:rPr lang="en-US" sz="2000" dirty="0" smtClean="0"/>
              <a:t>much content </a:t>
            </a:r>
            <a:r>
              <a:rPr lang="en-US" sz="2000" dirty="0"/>
              <a:t>to search through”</a:t>
            </a:r>
          </a:p>
          <a:p>
            <a:pPr lvl="1"/>
            <a:r>
              <a:rPr lang="en-US" sz="2000" dirty="0" smtClean="0"/>
              <a:t> “I expected to see a list of standards…”</a:t>
            </a:r>
          </a:p>
          <a:p>
            <a:pPr lvl="1"/>
            <a:r>
              <a:rPr lang="en-US" sz="2000" dirty="0" smtClean="0"/>
              <a:t>“Why would I go to the educational resources tab to find info about standards?”</a:t>
            </a:r>
          </a:p>
        </p:txBody>
      </p:sp>
    </p:spTree>
    <p:extLst>
      <p:ext uri="{BB962C8B-B14F-4D97-AF65-F5344CB8AC3E}">
        <p14:creationId xmlns:p14="http://schemas.microsoft.com/office/powerpoint/2010/main" val="16394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01727"/>
            <a:ext cx="85344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Our Game Plan…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119062" indent="0">
              <a:lnSpc>
                <a:spcPct val="120000"/>
              </a:lnSpc>
              <a:buNone/>
            </a:pPr>
            <a:r>
              <a:rPr lang="en-US" sz="3600" b="1" dirty="0" smtClean="0"/>
              <a:t>Standards section: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Organize landing page with less text in smaller sections.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Needs a basic general description of standards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they are, why they are used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link to Educational Resources if they want more details on the topic.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ISO and ANSI (general description of each and listings, with link for more info)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Listing of current standards and descriptions of each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that fall under human factors or affect human factors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Listing of standards that can be purchased through HFES.org and where to purchase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Listing of Interest Group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Who they are and what they do</a:t>
            </a:r>
          </a:p>
        </p:txBody>
      </p:sp>
    </p:spTree>
    <p:extLst>
      <p:ext uri="{BB962C8B-B14F-4D97-AF65-F5344CB8AC3E}">
        <p14:creationId xmlns:p14="http://schemas.microsoft.com/office/powerpoint/2010/main" val="19166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Game Plan…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119062" indent="0">
              <a:lnSpc>
                <a:spcPct val="120000"/>
              </a:lnSpc>
              <a:buNone/>
            </a:pPr>
            <a:r>
              <a:rPr lang="en-US" b="1" dirty="0" smtClean="0"/>
              <a:t>Educational Resources section: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Organization of section to include systematic navigation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Navigation should match Standards section, breadcrumbs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section is dedicated to all things educational, so there should be a way to organize the section into high-level topics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Undergraduate programs, Graduate programs, Careers, Standards, etc.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Should include an in depth description of standards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standards are, why we need them, &amp; how are they used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standards are formed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The process for each organization ISO and ANSI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Tools for teaching/educating members and students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Presentations, papers, and research materials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L</a:t>
            </a:r>
            <a:r>
              <a:rPr lang="en-US" dirty="0" smtClean="0"/>
              <a:t>isting of human factors standards and fields that use them</a:t>
            </a:r>
          </a:p>
        </p:txBody>
      </p:sp>
    </p:spTree>
    <p:extLst>
      <p:ext uri="{BB962C8B-B14F-4D97-AF65-F5344CB8AC3E}">
        <p14:creationId xmlns:p14="http://schemas.microsoft.com/office/powerpoint/2010/main" val="3015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14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Card sorting software called Optimal Sort	</a:t>
            </a:r>
          </a:p>
          <a:p>
            <a:pPr lvl="1"/>
            <a:r>
              <a:rPr lang="en-US" dirty="0" smtClean="0"/>
              <a:t>Card sorting is a method of finding patterns in how users would expect to find content or functionality.</a:t>
            </a:r>
          </a:p>
          <a:p>
            <a:pPr lvl="1"/>
            <a:r>
              <a:rPr lang="en-US" dirty="0" smtClean="0"/>
              <a:t>Generates an overall structure for your information, as well as suggestions for navigation, menus, and possible taxonomies.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9" b="4225"/>
          <a:stretch/>
        </p:blipFill>
        <p:spPr bwMode="auto">
          <a:xfrm>
            <a:off x="2590800" y="3984009"/>
            <a:ext cx="3429000" cy="264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495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an example of what users saw when they opened the activity.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05000" y="5306704"/>
            <a:ext cx="838200" cy="255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73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H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RIHM</Template>
  <TotalTime>2485</TotalTime>
  <Words>1433</Words>
  <Application>Microsoft Office PowerPoint</Application>
  <PresentationFormat>On-screen Show (4:3)</PresentationFormat>
  <Paragraphs>265</Paragraphs>
  <Slides>23</Slides>
  <Notes>20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RIHM</vt:lpstr>
      <vt:lpstr>Information Architecture  for Standards at HFES.org</vt:lpstr>
      <vt:lpstr>Agenda</vt:lpstr>
      <vt:lpstr>Purpose</vt:lpstr>
      <vt:lpstr>Objectives</vt:lpstr>
      <vt:lpstr>What we did…</vt:lpstr>
      <vt:lpstr>What we discovered…</vt:lpstr>
      <vt:lpstr>Our Game Plan…</vt:lpstr>
      <vt:lpstr>Our Game Plan…</vt:lpstr>
      <vt:lpstr>Next Steps</vt:lpstr>
      <vt:lpstr>Card sort</vt:lpstr>
      <vt:lpstr>Next Steps</vt:lpstr>
      <vt:lpstr>Card Sorting Results</vt:lpstr>
      <vt:lpstr>Card Sorting Results</vt:lpstr>
      <vt:lpstr>Card sort Results - Standards </vt:lpstr>
      <vt:lpstr>Card Sort Results - Educational</vt:lpstr>
      <vt:lpstr>Usability Testing</vt:lpstr>
      <vt:lpstr>PowerPoint Presentation</vt:lpstr>
      <vt:lpstr>PowerPoint Presentation</vt:lpstr>
      <vt:lpstr>PowerPoint Presentation</vt:lpstr>
      <vt:lpstr>PowerPoint Presentation</vt:lpstr>
      <vt:lpstr>Summary and Conclusions </vt:lpstr>
      <vt:lpstr>Recommendations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TY</dc:creator>
  <cp:lastModifiedBy>J.F. Kelley</cp:lastModifiedBy>
  <cp:revision>257</cp:revision>
  <dcterms:created xsi:type="dcterms:W3CDTF">2011-04-14T14:12:15Z</dcterms:created>
  <dcterms:modified xsi:type="dcterms:W3CDTF">2013-01-06T14:59:34Z</dcterms:modified>
</cp:coreProperties>
</file>