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57" r:id="rId3"/>
    <p:sldId id="259" r:id="rId4"/>
    <p:sldId id="274" r:id="rId5"/>
    <p:sldId id="275" r:id="rId6"/>
    <p:sldId id="279" r:id="rId7"/>
    <p:sldId id="278" r:id="rId8"/>
    <p:sldId id="276" r:id="rId9"/>
    <p:sldId id="262" r:id="rId10"/>
    <p:sldId id="264" r:id="rId11"/>
    <p:sldId id="285" r:id="rId12"/>
    <p:sldId id="280" r:id="rId13"/>
    <p:sldId id="281" r:id="rId14"/>
    <p:sldId id="266" r:id="rId15"/>
    <p:sldId id="282" r:id="rId16"/>
    <p:sldId id="277" r:id="rId17"/>
    <p:sldId id="28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th" initial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48" autoAdjust="0"/>
  </p:normalViewPr>
  <p:slideViewPr>
    <p:cSldViewPr>
      <p:cViewPr varScale="1">
        <p:scale>
          <a:sx n="65" d="100"/>
          <a:sy n="65" d="100"/>
        </p:scale>
        <p:origin x="-1320"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Time to completion</c:v>
                </c:pt>
              </c:strCache>
            </c:strRef>
          </c:tx>
          <c:invertIfNegative val="0"/>
          <c:cat>
            <c:strRef>
              <c:f>Sheet1!$A$2:$A$3</c:f>
              <c:strCache>
                <c:ptCount val="2"/>
                <c:pt idx="0">
                  <c:v>HFES</c:v>
                </c:pt>
                <c:pt idx="1">
                  <c:v>APA </c:v>
                </c:pt>
              </c:strCache>
            </c:strRef>
          </c:cat>
          <c:val>
            <c:numRef>
              <c:f>Sheet1!$B$2:$B$3</c:f>
              <c:numCache>
                <c:formatCode>General</c:formatCode>
                <c:ptCount val="2"/>
                <c:pt idx="0">
                  <c:v>10.120000000000001</c:v>
                </c:pt>
                <c:pt idx="1">
                  <c:v>6.3199999999999994</c:v>
                </c:pt>
              </c:numCache>
            </c:numRef>
          </c:val>
        </c:ser>
        <c:dLbls>
          <c:showLegendKey val="0"/>
          <c:showVal val="0"/>
          <c:showCatName val="0"/>
          <c:showSerName val="0"/>
          <c:showPercent val="0"/>
          <c:showBubbleSize val="0"/>
        </c:dLbls>
        <c:gapWidth val="150"/>
        <c:axId val="31480832"/>
        <c:axId val="83282176"/>
      </c:barChart>
      <c:catAx>
        <c:axId val="31480832"/>
        <c:scaling>
          <c:orientation val="minMax"/>
        </c:scaling>
        <c:delete val="0"/>
        <c:axPos val="b"/>
        <c:majorTickMark val="out"/>
        <c:minorTickMark val="none"/>
        <c:tickLblPos val="nextTo"/>
        <c:crossAx val="83282176"/>
        <c:crosses val="autoZero"/>
        <c:auto val="1"/>
        <c:lblAlgn val="ctr"/>
        <c:lblOffset val="100"/>
        <c:noMultiLvlLbl val="0"/>
      </c:catAx>
      <c:valAx>
        <c:axId val="83282176"/>
        <c:scaling>
          <c:orientation val="minMax"/>
        </c:scaling>
        <c:delete val="0"/>
        <c:axPos val="l"/>
        <c:majorGridlines/>
        <c:numFmt formatCode="General" sourceLinked="1"/>
        <c:majorTickMark val="out"/>
        <c:minorTickMark val="none"/>
        <c:tickLblPos val="nextTo"/>
        <c:crossAx val="3148083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7.0981335666375017E-2"/>
          <c:y val="0.14506361492948971"/>
          <c:w val="0.62344354525128798"/>
          <c:h val="0.74221984963743948"/>
        </c:manualLayout>
      </c:layout>
      <c:barChart>
        <c:barDir val="col"/>
        <c:grouping val="clustered"/>
        <c:varyColors val="0"/>
        <c:ser>
          <c:idx val="0"/>
          <c:order val="0"/>
          <c:tx>
            <c:strRef>
              <c:f>Sheet1!$B$1</c:f>
              <c:strCache>
                <c:ptCount val="1"/>
                <c:pt idx="0">
                  <c:v># of Errors</c:v>
                </c:pt>
              </c:strCache>
            </c:strRef>
          </c:tx>
          <c:invertIfNegative val="0"/>
          <c:cat>
            <c:strRef>
              <c:f>Sheet1!$A$2:$A$3</c:f>
              <c:strCache>
                <c:ptCount val="2"/>
                <c:pt idx="0">
                  <c:v>HFES</c:v>
                </c:pt>
                <c:pt idx="1">
                  <c:v>APA</c:v>
                </c:pt>
              </c:strCache>
            </c:strRef>
          </c:cat>
          <c:val>
            <c:numRef>
              <c:f>Sheet1!$B$2:$B$3</c:f>
              <c:numCache>
                <c:formatCode>General</c:formatCode>
                <c:ptCount val="2"/>
                <c:pt idx="0">
                  <c:v>2.8719999999999994</c:v>
                </c:pt>
                <c:pt idx="1">
                  <c:v>1.1930000000000001</c:v>
                </c:pt>
              </c:numCache>
            </c:numRef>
          </c:val>
        </c:ser>
        <c:dLbls>
          <c:showLegendKey val="0"/>
          <c:showVal val="0"/>
          <c:showCatName val="0"/>
          <c:showSerName val="0"/>
          <c:showPercent val="0"/>
          <c:showBubbleSize val="0"/>
        </c:dLbls>
        <c:gapWidth val="150"/>
        <c:axId val="45790720"/>
        <c:axId val="83279872"/>
      </c:barChart>
      <c:catAx>
        <c:axId val="45790720"/>
        <c:scaling>
          <c:orientation val="minMax"/>
        </c:scaling>
        <c:delete val="0"/>
        <c:axPos val="b"/>
        <c:majorTickMark val="out"/>
        <c:minorTickMark val="none"/>
        <c:tickLblPos val="nextTo"/>
        <c:crossAx val="83279872"/>
        <c:crosses val="autoZero"/>
        <c:auto val="1"/>
        <c:lblAlgn val="ctr"/>
        <c:lblOffset val="100"/>
        <c:noMultiLvlLbl val="0"/>
      </c:catAx>
      <c:valAx>
        <c:axId val="83279872"/>
        <c:scaling>
          <c:orientation val="minMax"/>
        </c:scaling>
        <c:delete val="0"/>
        <c:axPos val="l"/>
        <c:majorGridlines/>
        <c:numFmt formatCode="General" sourceLinked="1"/>
        <c:majorTickMark val="out"/>
        <c:minorTickMark val="none"/>
        <c:tickLblPos val="nextTo"/>
        <c:crossAx val="4579072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49236900942939E-2"/>
          <c:y val="4.5941045782660353E-2"/>
          <c:w val="0.63474761835326166"/>
          <c:h val="0.83939900429880654"/>
        </c:manualLayout>
      </c:layout>
      <c:barChart>
        <c:barDir val="col"/>
        <c:grouping val="clustered"/>
        <c:varyColors val="0"/>
        <c:ser>
          <c:idx val="0"/>
          <c:order val="0"/>
          <c:tx>
            <c:strRef>
              <c:f>Sheet1!$B$1</c:f>
              <c:strCache>
                <c:ptCount val="1"/>
                <c:pt idx="0">
                  <c:v>HFES.org</c:v>
                </c:pt>
              </c:strCache>
            </c:strRef>
          </c:tx>
          <c:invertIfNegative val="0"/>
          <c:cat>
            <c:strRef>
              <c:f>Sheet1!$A$2:$A$3</c:f>
              <c:strCache>
                <c:ptCount val="2"/>
                <c:pt idx="0">
                  <c:v>QUIS</c:v>
                </c:pt>
                <c:pt idx="1">
                  <c:v>WUQ</c:v>
                </c:pt>
              </c:strCache>
            </c:strRef>
          </c:cat>
          <c:val>
            <c:numRef>
              <c:f>Sheet1!$B$2:$B$3</c:f>
              <c:numCache>
                <c:formatCode>General</c:formatCode>
                <c:ptCount val="2"/>
                <c:pt idx="0">
                  <c:v>138</c:v>
                </c:pt>
                <c:pt idx="1">
                  <c:v>177.88900000000001</c:v>
                </c:pt>
              </c:numCache>
            </c:numRef>
          </c:val>
        </c:ser>
        <c:ser>
          <c:idx val="1"/>
          <c:order val="1"/>
          <c:tx>
            <c:strRef>
              <c:f>Sheet1!$C$1</c:f>
              <c:strCache>
                <c:ptCount val="1"/>
                <c:pt idx="0">
                  <c:v>APA.org</c:v>
                </c:pt>
              </c:strCache>
            </c:strRef>
          </c:tx>
          <c:invertIfNegative val="0"/>
          <c:cat>
            <c:strRef>
              <c:f>Sheet1!$A$2:$A$3</c:f>
              <c:strCache>
                <c:ptCount val="2"/>
                <c:pt idx="0">
                  <c:v>QUIS</c:v>
                </c:pt>
                <c:pt idx="1">
                  <c:v>WUQ</c:v>
                </c:pt>
              </c:strCache>
            </c:strRef>
          </c:cat>
          <c:val>
            <c:numRef>
              <c:f>Sheet1!$C$2:$C$3</c:f>
              <c:numCache>
                <c:formatCode>General</c:formatCode>
                <c:ptCount val="2"/>
                <c:pt idx="0">
                  <c:v>157.571</c:v>
                </c:pt>
                <c:pt idx="1">
                  <c:v>191</c:v>
                </c:pt>
              </c:numCache>
            </c:numRef>
          </c:val>
        </c:ser>
        <c:dLbls>
          <c:showLegendKey val="0"/>
          <c:showVal val="0"/>
          <c:showCatName val="0"/>
          <c:showSerName val="0"/>
          <c:showPercent val="0"/>
          <c:showBubbleSize val="0"/>
        </c:dLbls>
        <c:gapWidth val="150"/>
        <c:axId val="46102016"/>
        <c:axId val="83277440"/>
      </c:barChart>
      <c:catAx>
        <c:axId val="46102016"/>
        <c:scaling>
          <c:orientation val="minMax"/>
        </c:scaling>
        <c:delete val="0"/>
        <c:axPos val="b"/>
        <c:majorTickMark val="out"/>
        <c:minorTickMark val="none"/>
        <c:tickLblPos val="nextTo"/>
        <c:crossAx val="83277440"/>
        <c:crosses val="autoZero"/>
        <c:auto val="1"/>
        <c:lblAlgn val="ctr"/>
        <c:lblOffset val="100"/>
        <c:noMultiLvlLbl val="0"/>
      </c:catAx>
      <c:valAx>
        <c:axId val="83277440"/>
        <c:scaling>
          <c:orientation val="minMax"/>
        </c:scaling>
        <c:delete val="0"/>
        <c:axPos val="l"/>
        <c:majorGridlines/>
        <c:numFmt formatCode="General" sourceLinked="1"/>
        <c:majorTickMark val="out"/>
        <c:minorTickMark val="none"/>
        <c:tickLblPos val="nextTo"/>
        <c:crossAx val="4610201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2-10-19T17:20:46.252" idx="2">
    <p:pos x="10" y="10"/>
    <p:text>Insert text box with f
</p:text>
  </p:cm>
</p:cmLst>
</file>

<file path=ppt/drawings/drawing1.xml><?xml version="1.0" encoding="utf-8"?>
<c:userShapes xmlns:c="http://schemas.openxmlformats.org/drawingml/2006/chart">
  <cdr:relSizeAnchor xmlns:cdr="http://schemas.openxmlformats.org/drawingml/2006/chartDrawing">
    <cdr:from>
      <cdr:x>0.69273</cdr:x>
      <cdr:y>0.18644</cdr:y>
    </cdr:from>
    <cdr:to>
      <cdr:x>1</cdr:x>
      <cdr:y>0.40692</cdr:y>
    </cdr:to>
    <cdr:sp macro="" textlink="">
      <cdr:nvSpPr>
        <cdr:cNvPr id="2" name="TextBox 4"/>
        <cdr:cNvSpPr txBox="1"/>
      </cdr:nvSpPr>
      <cdr:spPr>
        <a:xfrm xmlns:a="http://schemas.openxmlformats.org/drawingml/2006/main">
          <a:off x="5700891" y="838200"/>
          <a:ext cx="2528709" cy="99123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i="1" dirty="0" smtClean="0"/>
            <a:t>F</a:t>
          </a:r>
          <a:r>
            <a:rPr lang="en-US" dirty="0" smtClean="0"/>
            <a:t>(1,12) =2.778, </a:t>
          </a:r>
          <a:r>
            <a:rPr lang="en-US" i="1" dirty="0" smtClean="0"/>
            <a:t>p</a:t>
          </a:r>
          <a:r>
            <a:rPr lang="en-US" dirty="0" smtClean="0"/>
            <a:t> =.121, partial eta squared =.188</a:t>
          </a:r>
          <a:endParaRPr lang="en-US" i="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690E2-434A-427C-A156-631E582427E3}" type="datetimeFigureOut">
              <a:rPr lang="en-US" smtClean="0"/>
              <a:pPr/>
              <a:t>12/31/2012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F52208-4822-41DC-BCDB-D9A68AF245C3}" type="slidenum">
              <a:rPr lang="en-US" smtClean="0"/>
              <a:pPr/>
              <a:t>‹#›</a:t>
            </a:fld>
            <a:endParaRPr lang="en-US"/>
          </a:p>
        </p:txBody>
      </p:sp>
    </p:spTree>
    <p:extLst>
      <p:ext uri="{BB962C8B-B14F-4D97-AF65-F5344CB8AC3E}">
        <p14:creationId xmlns:p14="http://schemas.microsoft.com/office/powerpoint/2010/main" val="186847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study was</a:t>
            </a:r>
            <a:r>
              <a:rPr lang="en-US" baseline="0" dirty="0" smtClean="0"/>
              <a:t> intended to empirically evaluate what may be design drawback of hfes.org.</a:t>
            </a:r>
          </a:p>
          <a:p>
            <a:r>
              <a:rPr lang="en-US" baseline="0" dirty="0" smtClean="0"/>
              <a:t>-The society is comprised of individuals who are experienced human-computer and human-machine designers. If we can’t do this well, credibility in the society is diminished. The students in this room represent the next generation of  great HF/E experts. It is important to potential employers and clients that the society’s web presence project a professional web presence that is an accurate representation of our strengths and skills.   </a:t>
            </a:r>
          </a:p>
          <a:p>
            <a:r>
              <a:rPr lang="en-US" baseline="0" dirty="0" smtClean="0"/>
              <a:t>-Also, this presentation is not meant to be a caustic review of the society's shortcomings. There are likely many underlying reasons that contribute to the current design of the website, to which we are not aware (e.g., cost, resources) However, we would like to add empirical data to rumblings within the society about the website and a design features that might be hindering the society from maintaining a professional web presence.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very surprised that</a:t>
            </a:r>
            <a:r>
              <a:rPr lang="en-US" baseline="0" dirty="0" smtClean="0"/>
              <a:t> the subjective measures did not reach significance. Again, the means trended in the right direction but were not significantly different from one another. Aside from increasing the N of the study, we think that again adding to the number of tasks we ask users to perform may help with detecting significant differences. We think that by performing only one task, participants may not have reached their own “threshold of annoyance” or satisfaction with the site to reflect strong opinions in either direction. While the subjective rating s were not significantly different, we did notice that far more participants evaluating hfes.org took the opportunity to make comments about their experience with the site. To clarify, we provide students with incident diaries in which they could write down places where they encountered problems when performing this task. We defined problems as things like broken hyperlinks, missing instructions or anything they felt hindered them from performing the task to the best of their ability. Four of the 9 in the HFES group took the opportunity to provide feedback about things the did not like. An example is given in the slide above. Only 1 of the 7 in the APA group did the same.  </a:t>
            </a:r>
            <a:endParaRPr lang="en-US" dirty="0" smtClean="0"/>
          </a:p>
          <a:p>
            <a:endParaRPr lang="en-US" dirty="0" smtClean="0"/>
          </a:p>
          <a:p>
            <a:r>
              <a:rPr lang="en-US" dirty="0" smtClean="0"/>
              <a:t>In addition,</a:t>
            </a:r>
            <a:r>
              <a:rPr lang="en-US" baseline="0" dirty="0" smtClean="0"/>
              <a:t> the largest problem we found with this task for the HFES site was that participants tended to linger a long time on the home page and the page in which they select which membership type for which they would like to apply. See the next slide for an example.  </a:t>
            </a:r>
            <a:endParaRPr lang="en-US" dirty="0" smtClean="0"/>
          </a:p>
          <a:p>
            <a:endParaRPr lang="en-US"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12</a:t>
            </a:fld>
            <a:endParaRPr lang="en-US"/>
          </a:p>
        </p:txBody>
      </p:sp>
    </p:spTree>
    <p:extLst>
      <p:ext uri="{BB962C8B-B14F-4D97-AF65-F5344CB8AC3E}">
        <p14:creationId xmlns:p14="http://schemas.microsoft.com/office/powerpoint/2010/main" val="3837016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a:t>
            </a:r>
            <a:r>
              <a:rPr lang="en-US" baseline="0" dirty="0" smtClean="0"/>
              <a:t> of one of our participant videos. Note how long it takes them to chose a link and how many times they pass over the membership link on the left hand side. The majority of participants were looking for something related to membership on the right hand side. </a:t>
            </a:r>
            <a:r>
              <a:rPr lang="en-US" dirty="0" smtClean="0"/>
              <a:t>Click on slide to watch video.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suggestions related our significant result. </a:t>
            </a:r>
          </a:p>
          <a:p>
            <a:r>
              <a:rPr lang="en-US" baseline="0" dirty="0" smtClean="0"/>
              <a:t>-The membership link clearly needs to be more salient. If a goal is to reduce time on task, another option to accomplish goal may be to re-evaluate which information is really necessary for HFES to have. Right now, hfes.org asks for about 3x as much information as apa.org to register for membership. Is all of this information really necessary and if so, how is it used within the society? </a:t>
            </a:r>
          </a:p>
          <a:p>
            <a:r>
              <a:rPr lang="en-US" baseline="0" dirty="0" smtClean="0"/>
              <a:t>-In addition, we had two students who actually registered for the wrong type of membership because on the page in which they chose membership type, the student membership option only comes into view if you scroll down the page. This was another point in which students tended to linger because (we think) they did not know that they need to scroll. These two students never realized they needed to scroll and completed the wrong task. In our literature review paper, we discuss scrolling a bit more. In general, try to reduce the need to scroll. </a:t>
            </a:r>
          </a:p>
          <a:p>
            <a:r>
              <a:rPr lang="en-US" baseline="0" dirty="0" smtClean="0"/>
              <a:t>-Lastly, the amount of text that needs to read across the site is daunting . We suggest cutting the amount by at least half and getting rid of the general welcome messages and niceties at each page. While polite, they are not necessary. See literature review paper for more detailed discussion of needless text. We suggest that the reduction of text should also extend to the way links are structured within the site as well. For example changing something like, “more information about membership” to a link that just says “membership” (Note: this is not a specific example, but there are many links that follow this convention across the site). This will help with clutter, overall readability, and reduce text.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9F52208-4822-41DC-BCDB-D9A68AF245C3}" type="slidenum">
              <a:rPr lang="en-US" smtClean="0"/>
              <a:pPr/>
              <a:t>14</a:t>
            </a:fld>
            <a:endParaRPr lang="en-US"/>
          </a:p>
        </p:txBody>
      </p:sp>
    </p:spTree>
    <p:extLst>
      <p:ext uri="{BB962C8B-B14F-4D97-AF65-F5344CB8AC3E}">
        <p14:creationId xmlns:p14="http://schemas.microsoft.com/office/powerpoint/2010/main" val="338860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HTA for registering as student member</a:t>
            </a:r>
            <a:r>
              <a:rPr lang="en-US" baseline="0" dirty="0" smtClean="0"/>
              <a:t> of HFES. The following two slides were used a rubrics for evaluating errors in the site and were included in this presentation as examples in case a question arose about how we evaluated errors.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HTA for registering as student member for</a:t>
            </a:r>
            <a:r>
              <a:rPr lang="en-US" baseline="0" dirty="0" smtClean="0"/>
              <a:t> APA</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was a between subjects design. Half of the participants were randomly assigned to evaluate hfes.org. The other half were assigned to evaluate apa.org. APA was chosen as a comparison group because it is a large professional psychological society with subgroups, student members, and a similar membership registration process. </a:t>
            </a:r>
          </a:p>
          <a:p>
            <a:r>
              <a:rPr lang="en-US" baseline="0" dirty="0" smtClean="0"/>
              <a:t>-Also, we collected several statistical covariates for this study. (All of these are described in the </a:t>
            </a:r>
            <a:r>
              <a:rPr lang="en-US" baseline="0" dirty="0" err="1" smtClean="0"/>
              <a:t>hfes</a:t>
            </a:r>
            <a:r>
              <a:rPr lang="en-US" baseline="0" dirty="0" smtClean="0"/>
              <a:t> proceedings paper). However, after </a:t>
            </a:r>
            <a:r>
              <a:rPr lang="en-US" baseline="0" dirty="0" err="1" smtClean="0"/>
              <a:t>evaluting</a:t>
            </a:r>
            <a:r>
              <a:rPr lang="en-US" baseline="0" dirty="0" smtClean="0"/>
              <a:t> the data, only one was suitable to use as a covariate (i.e., appropriate level of correlation with the DVs). </a:t>
            </a:r>
          </a:p>
          <a:p>
            <a:r>
              <a:rPr lang="en-US" baseline="0" dirty="0" smtClean="0"/>
              <a:t>-DVs: Questionnaire for User Interface satisfaction and the Web Usability Questionnaire.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4</a:t>
            </a:fld>
            <a:endParaRPr lang="en-US"/>
          </a:p>
        </p:txBody>
      </p:sp>
    </p:spTree>
    <p:extLst>
      <p:ext uri="{BB962C8B-B14F-4D97-AF65-F5344CB8AC3E}">
        <p14:creationId xmlns:p14="http://schemas.microsoft.com/office/powerpoint/2010/main" val="416132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task was also relevant</a:t>
            </a:r>
            <a:r>
              <a:rPr lang="en-US" baseline="0" dirty="0" smtClean="0"/>
              <a:t> to our sample and the future members of this society. </a:t>
            </a:r>
          </a:p>
          <a:p>
            <a:r>
              <a:rPr lang="en-US" baseline="0" dirty="0" smtClean="0"/>
              <a:t>-While this task was relevant, we think that choosing this task in isolation  may have hindered us from finding additional support for our hypotheses. More discussion of this in slides to follow.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will encounter significantly longer completion times and numbers of errors when evaluating HFES over APA.  </a:t>
            </a:r>
          </a:p>
          <a:p>
            <a:r>
              <a:rPr lang="en-US" baseline="0" dirty="0" smtClean="0"/>
              <a:t>- Number of errors were operational zed to be selections (clicks) that did not move participants forward through the shortest possible route to accomplishing the task. For example, clicking “forgot password” instead of “membership” on the home page.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6</a:t>
            </a:fld>
            <a:endParaRPr lang="en-US"/>
          </a:p>
        </p:txBody>
      </p:sp>
    </p:spTree>
    <p:extLst>
      <p:ext uri="{BB962C8B-B14F-4D97-AF65-F5344CB8AC3E}">
        <p14:creationId xmlns:p14="http://schemas.microsoft.com/office/powerpoint/2010/main" val="224105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hopes.</a:t>
            </a:r>
            <a:r>
              <a:rPr lang="en-US" baseline="0" dirty="0" smtClean="0"/>
              <a:t> W</a:t>
            </a:r>
            <a:r>
              <a:rPr lang="en-US" dirty="0" smtClean="0"/>
              <a:t>e wanted</a:t>
            </a:r>
            <a:r>
              <a:rPr lang="en-US" baseline="0" dirty="0" smtClean="0"/>
              <a:t> to collect so many more. Our proceedings paper outlined that we would try to collect 60. Set backs and recent rule changes for human subjects recruitment through UCF’s </a:t>
            </a:r>
            <a:r>
              <a:rPr lang="en-US" baseline="0" dirty="0" err="1" smtClean="0"/>
              <a:t>Sona</a:t>
            </a:r>
            <a:r>
              <a:rPr lang="en-US" baseline="0" dirty="0" smtClean="0"/>
              <a:t> Systems made us unable to collect 60 before the conference. </a:t>
            </a:r>
          </a:p>
          <a:p>
            <a:r>
              <a:rPr lang="en-US" baseline="0" dirty="0" smtClean="0"/>
              <a:t> -None of the participants reported prior membership in either APA or HFES. They were not familiar with this specific task. However, 10 of the 15 reported registering as a member of some type of organization (e.g., social, religious, student) in the past. So, the majority reported that they were familiar with the task domain.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7</a:t>
            </a:fld>
            <a:endParaRPr lang="en-US"/>
          </a:p>
        </p:txBody>
      </p:sp>
    </p:spTree>
    <p:extLst>
      <p:ext uri="{BB962C8B-B14F-4D97-AF65-F5344CB8AC3E}">
        <p14:creationId xmlns:p14="http://schemas.microsoft.com/office/powerpoint/2010/main" val="86538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analysis for this was a one way ANCOVA with self reported internet hours per day as the covariate and time to completion as the DV.  </a:t>
            </a:r>
          </a:p>
          <a:p>
            <a:pPr>
              <a:buFontTx/>
              <a:buChar char="-"/>
            </a:pPr>
            <a:r>
              <a:rPr lang="en-US" baseline="0" dirty="0" smtClean="0"/>
              <a:t>H1 (a) was supported. It took participants significantly longer to register as a member of HFES than APA. </a:t>
            </a:r>
          </a:p>
        </p:txBody>
      </p:sp>
      <p:sp>
        <p:nvSpPr>
          <p:cNvPr id="4" name="Slide Number Placeholder 3"/>
          <p:cNvSpPr>
            <a:spLocks noGrp="1"/>
          </p:cNvSpPr>
          <p:nvPr>
            <p:ph type="sldNum" sz="quarter" idx="10"/>
          </p:nvPr>
        </p:nvSpPr>
        <p:spPr/>
        <p:txBody>
          <a:bodyPr/>
          <a:lstStyle/>
          <a:p>
            <a:fld id="{29F52208-4822-41DC-BCDB-D9A68AF245C3}"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analysis for this was another one way ANCOVA with self reported internet hours per day as the covariate and number of errors as the DV. </a:t>
            </a:r>
          </a:p>
          <a:p>
            <a:r>
              <a:rPr lang="en-US" dirty="0" smtClean="0"/>
              <a:t>-Hypothesis 1(b)</a:t>
            </a:r>
            <a:r>
              <a:rPr lang="en-US" baseline="0" dirty="0" smtClean="0"/>
              <a:t> was not supported. While participants evaluating HFES.org did make more errors, it was not significantly more. Reasons why this might be the case outlined in the discussion section.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9</a:t>
            </a:fld>
            <a:endParaRPr lang="en-US"/>
          </a:p>
        </p:txBody>
      </p:sp>
    </p:spTree>
    <p:extLst>
      <p:ext uri="{BB962C8B-B14F-4D97-AF65-F5344CB8AC3E}">
        <p14:creationId xmlns:p14="http://schemas.microsoft.com/office/powerpoint/2010/main" val="322033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analysis for this was a one way MANOVA</a:t>
            </a:r>
            <a:r>
              <a:rPr lang="en-US" baseline="0" dirty="0" smtClean="0"/>
              <a:t> with the QUIS and MUQ serving as aggregate subjective DV. </a:t>
            </a:r>
          </a:p>
          <a:p>
            <a:r>
              <a:rPr lang="en-US" dirty="0" smtClean="0"/>
              <a:t>-Again, the mean scores trend in the right direction but not statistically</a:t>
            </a:r>
            <a:r>
              <a:rPr lang="en-US" baseline="0" dirty="0" smtClean="0"/>
              <a:t> </a:t>
            </a:r>
            <a:r>
              <a:rPr lang="en-US" dirty="0" smtClean="0"/>
              <a:t>significant.</a:t>
            </a:r>
          </a:p>
          <a:p>
            <a:r>
              <a:rPr lang="en-US" dirty="0" smtClean="0"/>
              <a:t>- Possibly</a:t>
            </a:r>
            <a:r>
              <a:rPr lang="en-US" baseline="0" dirty="0" smtClean="0"/>
              <a:t> a power/low N problem. Or, this could be due to being asked to perform only one task on the website. More in the discussion section. </a:t>
            </a:r>
            <a:endParaRPr lang="en-US" dirty="0"/>
          </a:p>
        </p:txBody>
      </p:sp>
      <p:sp>
        <p:nvSpPr>
          <p:cNvPr id="4" name="Slide Number Placeholder 3"/>
          <p:cNvSpPr>
            <a:spLocks noGrp="1"/>
          </p:cNvSpPr>
          <p:nvPr>
            <p:ph type="sldNum" sz="quarter" idx="10"/>
          </p:nvPr>
        </p:nvSpPr>
        <p:spPr/>
        <p:txBody>
          <a:bodyPr/>
          <a:lstStyle/>
          <a:p>
            <a:fld id="{29F52208-4822-41DC-BCDB-D9A68AF245C3}" type="slidenum">
              <a:rPr lang="en-US" smtClean="0"/>
              <a:pPr/>
              <a:t>10</a:t>
            </a:fld>
            <a:endParaRPr lang="en-US"/>
          </a:p>
        </p:txBody>
      </p:sp>
    </p:spTree>
    <p:extLst>
      <p:ext uri="{BB962C8B-B14F-4D97-AF65-F5344CB8AC3E}">
        <p14:creationId xmlns:p14="http://schemas.microsoft.com/office/powerpoint/2010/main" val="262240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think that we may have hinder ourselves</a:t>
            </a:r>
            <a:r>
              <a:rPr lang="en-US" baseline="0" dirty="0" smtClean="0"/>
              <a:t> a bit from finding support for this hypothesis. This was because w</a:t>
            </a:r>
            <a:r>
              <a:rPr lang="en-US" dirty="0" smtClean="0"/>
              <a:t>e wanted</a:t>
            </a:r>
            <a:r>
              <a:rPr lang="en-US" baseline="0" dirty="0" smtClean="0"/>
              <a:t> to strike a good balance between what was scripted for the participants and what was not. For example, we recorded participants interactions with site via a screen capture software. Therefore, in order to maintain the confidentiality of participant data, we had to provide to them pseudo-names, mailing addresses, email addresses, and endorsing faculty. If we provided participants with information for all the form fields, the task would essentially be reduced to one of typing speed. As such, for the remaining form fields (e.g., university) we instructed the participants to fill these out to the best of their ability. By scripting information, we essentially limited the number of opportunities to make errors throughout the process and reduced some of the “naturalistic” nature of usability investigations in general. What might be better would be to provide participants with a range of tasks that they can complete on the website that would be similar to what members would typically do (e.g., finding out more about various TGs, finding publication formatting requirements, searching through archives). </a:t>
            </a:r>
          </a:p>
        </p:txBody>
      </p:sp>
      <p:sp>
        <p:nvSpPr>
          <p:cNvPr id="4" name="Slide Number Placeholder 3"/>
          <p:cNvSpPr>
            <a:spLocks noGrp="1"/>
          </p:cNvSpPr>
          <p:nvPr>
            <p:ph type="sldNum" sz="quarter" idx="10"/>
          </p:nvPr>
        </p:nvSpPr>
        <p:spPr/>
        <p:txBody>
          <a:bodyPr/>
          <a:lstStyle/>
          <a:p>
            <a:fld id="{29F52208-4822-41DC-BCDB-D9A68AF245C3}" type="slidenum">
              <a:rPr lang="en-US" smtClean="0"/>
              <a:pPr/>
              <a:t>11</a:t>
            </a:fld>
            <a:endParaRPr lang="en-US"/>
          </a:p>
        </p:txBody>
      </p:sp>
    </p:spTree>
    <p:extLst>
      <p:ext uri="{BB962C8B-B14F-4D97-AF65-F5344CB8AC3E}">
        <p14:creationId xmlns:p14="http://schemas.microsoft.com/office/powerpoint/2010/main" val="383584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118570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2314020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1147714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334893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79528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163388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77178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410166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105960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210412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9806C-3960-468C-9895-7A57503693C2}" type="datetimeFigureOut">
              <a:rPr lang="en-US" smtClean="0"/>
              <a:pPr/>
              <a:t>12/31/2012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4F1A6-A1D4-4CCD-8ECF-6232C77ACCA2}" type="slidenum">
              <a:rPr lang="en-US" smtClean="0"/>
              <a:pPr/>
              <a:t>‹#›</a:t>
            </a:fld>
            <a:endParaRPr lang="en-US"/>
          </a:p>
        </p:txBody>
      </p:sp>
    </p:spTree>
    <p:extLst>
      <p:ext uri="{BB962C8B-B14F-4D97-AF65-F5344CB8AC3E}">
        <p14:creationId xmlns:p14="http://schemas.microsoft.com/office/powerpoint/2010/main" val="372950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9806C-3960-468C-9895-7A57503693C2}" type="datetimeFigureOut">
              <a:rPr lang="en-US" smtClean="0"/>
              <a:pPr/>
              <a:t>12/31/2012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4F1A6-A1D4-4CCD-8ECF-6232C77ACCA2}" type="slidenum">
              <a:rPr lang="en-US" smtClean="0"/>
              <a:pPr/>
              <a:t>‹#›</a:t>
            </a:fld>
            <a:endParaRPr lang="en-US"/>
          </a:p>
        </p:txBody>
      </p:sp>
    </p:spTree>
    <p:extLst>
      <p:ext uri="{BB962C8B-B14F-4D97-AF65-F5344CB8AC3E}">
        <p14:creationId xmlns:p14="http://schemas.microsoft.com/office/powerpoint/2010/main" val="18376059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adietz@ist.ucf.edu" TargetMode="External"/><Relationship Id="rId2" Type="http://schemas.openxmlformats.org/officeDocument/2006/relationships/hyperlink" Target="mailto:ephillips@knights.ucf.ed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066800"/>
            <a:ext cx="8305800" cy="1470025"/>
          </a:xfrm>
        </p:spPr>
        <p:txBody>
          <a:bodyPr>
            <a:normAutofit/>
          </a:bodyPr>
          <a:lstStyle/>
          <a:p>
            <a:r>
              <a:rPr lang="en-US" dirty="0" smtClean="0"/>
              <a:t>A Usability evaluation of the Human Factors Website</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Elizabeth Phillips and Aaron Dietz</a:t>
            </a:r>
          </a:p>
          <a:p>
            <a:r>
              <a:rPr lang="en-US" dirty="0" smtClean="0">
                <a:solidFill>
                  <a:schemeClr val="tx1"/>
                </a:solidFill>
              </a:rPr>
              <a:t>University of Central Florida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83880" cy="1051560"/>
          </a:xfrm>
        </p:spPr>
        <p:txBody>
          <a:bodyPr>
            <a:normAutofit fontScale="90000"/>
          </a:bodyPr>
          <a:lstStyle/>
          <a:p>
            <a:r>
              <a:rPr lang="en-US" dirty="0" smtClean="0"/>
              <a:t>H2: lower user interface satisfaction-Not supported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8622373"/>
              </p:ext>
            </p:extLst>
          </p:nvPr>
        </p:nvGraphicFramePr>
        <p:xfrm>
          <a:off x="381000" y="1600200"/>
          <a:ext cx="8229600" cy="44195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&amp; Suggestions</a:t>
            </a:r>
            <a:endParaRPr lang="en-US" dirty="0"/>
          </a:p>
        </p:txBody>
      </p:sp>
      <p:sp>
        <p:nvSpPr>
          <p:cNvPr id="3" name="Content Placeholder 2"/>
          <p:cNvSpPr>
            <a:spLocks noGrp="1"/>
          </p:cNvSpPr>
          <p:nvPr>
            <p:ph idx="1"/>
          </p:nvPr>
        </p:nvSpPr>
        <p:spPr>
          <a:xfrm>
            <a:off x="457200" y="1600201"/>
            <a:ext cx="3124200" cy="4419600"/>
          </a:xfrm>
        </p:spPr>
        <p:txBody>
          <a:bodyPr/>
          <a:lstStyle/>
          <a:p>
            <a:r>
              <a:rPr lang="en-US" dirty="0" smtClean="0"/>
              <a:t>Lack of support for H1(b).</a:t>
            </a:r>
          </a:p>
          <a:p>
            <a:r>
              <a:rPr lang="en-US" dirty="0" smtClean="0"/>
              <a:t>Task may be self limiting.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8679"/>
          <a:stretch/>
        </p:blipFill>
        <p:spPr>
          <a:xfrm>
            <a:off x="3581400" y="1295400"/>
            <a:ext cx="5318185" cy="4660447"/>
          </a:xfrm>
          <a:prstGeom prst="rect">
            <a:avLst/>
          </a:prstGeom>
        </p:spPr>
      </p:pic>
    </p:spTree>
    <p:extLst>
      <p:ext uri="{BB962C8B-B14F-4D97-AF65-F5344CB8AC3E}">
        <p14:creationId xmlns:p14="http://schemas.microsoft.com/office/powerpoint/2010/main" val="2387184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&amp; suggestions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Surprised that participants did not rate hfes.org lower due to the longer completion times.</a:t>
            </a:r>
          </a:p>
          <a:p>
            <a:pPr lvl="1"/>
            <a:r>
              <a:rPr lang="en-US" dirty="0" smtClean="0"/>
              <a:t>“I didn't encounter any problems I just hate this website. Hard to find membership. Dull. Didn't understand some of the registering questions. I guessed.” </a:t>
            </a:r>
          </a:p>
          <a:p>
            <a:pPr lvl="1"/>
            <a:r>
              <a:rPr lang="en-US" dirty="0" smtClean="0"/>
              <a:t>HFES 4 of 9 and APA 1 of 7 made comments</a:t>
            </a:r>
          </a:p>
          <a:p>
            <a:r>
              <a:rPr lang="en-US" dirty="0" smtClean="0"/>
              <a:t>Many students tended to linger:</a:t>
            </a:r>
          </a:p>
          <a:p>
            <a:pPr lvl="1"/>
            <a:r>
              <a:rPr lang="en-US" dirty="0" smtClean="0"/>
              <a:t>home page.</a:t>
            </a:r>
          </a:p>
          <a:p>
            <a:pPr lvl="1"/>
            <a:r>
              <a:rPr lang="en-US" dirty="0" smtClean="0"/>
              <a:t>page where they select which type of membership</a:t>
            </a:r>
          </a:p>
          <a:p>
            <a:endParaRPr lang="en-US" dirty="0"/>
          </a:p>
        </p:txBody>
      </p:sp>
    </p:spTree>
    <p:extLst>
      <p:ext uri="{BB962C8B-B14F-4D97-AF65-F5344CB8AC3E}">
        <p14:creationId xmlns:p14="http://schemas.microsoft.com/office/powerpoint/2010/main" val="2270979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ticipant vide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646086" y="1219200"/>
            <a:ext cx="7851828" cy="4906963"/>
          </a:xfrm>
        </p:spPr>
      </p:pic>
    </p:spTree>
    <p:extLst>
      <p:ext uri="{BB962C8B-B14F-4D97-AF65-F5344CB8AC3E}">
        <p14:creationId xmlns:p14="http://schemas.microsoft.com/office/powerpoint/2010/main" val="3192243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Suggestions</a:t>
            </a:r>
            <a:endParaRPr lang="en-US" dirty="0"/>
          </a:p>
        </p:txBody>
      </p:sp>
      <p:sp>
        <p:nvSpPr>
          <p:cNvPr id="3" name="Content Placeholder 2"/>
          <p:cNvSpPr>
            <a:spLocks noGrp="1"/>
          </p:cNvSpPr>
          <p:nvPr>
            <p:ph idx="1"/>
          </p:nvPr>
        </p:nvSpPr>
        <p:spPr/>
        <p:txBody>
          <a:bodyPr>
            <a:normAutofit/>
          </a:bodyPr>
          <a:lstStyle/>
          <a:p>
            <a:r>
              <a:rPr lang="en-US" dirty="0" smtClean="0"/>
              <a:t>Increase the salience of the membership link</a:t>
            </a:r>
          </a:p>
          <a:p>
            <a:r>
              <a:rPr lang="en-US" dirty="0" smtClean="0"/>
              <a:t>Reduce amount of text at each step.</a:t>
            </a:r>
          </a:p>
          <a:p>
            <a:r>
              <a:rPr lang="en-US" dirty="0" smtClean="0"/>
              <a:t>Reduce the need to scroll.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lstStyle/>
          <a:p>
            <a:r>
              <a:rPr lang="en-US" dirty="0" smtClean="0"/>
              <a:t>Thank you for your attention</a:t>
            </a:r>
          </a:p>
          <a:p>
            <a:r>
              <a:rPr lang="en-US" dirty="0" smtClean="0">
                <a:hlinkClick r:id="rId2"/>
              </a:rPr>
              <a:t>ephillips@knights.ucf.edu</a:t>
            </a:r>
            <a:endParaRPr lang="en-US" dirty="0" smtClean="0"/>
          </a:p>
          <a:p>
            <a:r>
              <a:rPr lang="en-US" dirty="0" smtClean="0">
                <a:hlinkClick r:id="rId3"/>
              </a:rPr>
              <a:t>adietz@ist.ucf.edu</a:t>
            </a:r>
            <a:endParaRPr lang="en-US" dirty="0"/>
          </a:p>
          <a:p>
            <a:pPr marL="0" indent="0">
              <a:buNone/>
            </a:pPr>
            <a:endParaRPr lang="en-US" dirty="0"/>
          </a:p>
        </p:txBody>
      </p:sp>
    </p:spTree>
    <p:extLst>
      <p:ext uri="{BB962C8B-B14F-4D97-AF65-F5344CB8AC3E}">
        <p14:creationId xmlns:p14="http://schemas.microsoft.com/office/powerpoint/2010/main" val="3704794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400" y="685800"/>
            <a:ext cx="7177195" cy="5491688"/>
          </a:xfrm>
        </p:spPr>
      </p:pic>
    </p:spTree>
    <p:extLst>
      <p:ext uri="{BB962C8B-B14F-4D97-AF65-F5344CB8AC3E}">
        <p14:creationId xmlns:p14="http://schemas.microsoft.com/office/powerpoint/2010/main" val="2623385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28601"/>
            <a:ext cx="6400800" cy="609600"/>
          </a:xfrm>
        </p:spPr>
        <p:style>
          <a:lnRef idx="2">
            <a:schemeClr val="dk1"/>
          </a:lnRef>
          <a:fillRef idx="1">
            <a:schemeClr val="lt1"/>
          </a:fillRef>
          <a:effectRef idx="0">
            <a:schemeClr val="dk1"/>
          </a:effectRef>
          <a:fontRef idx="minor">
            <a:schemeClr val="dk1"/>
          </a:fontRef>
        </p:style>
        <p:txBody>
          <a:bodyPr/>
          <a:lstStyle/>
          <a:p>
            <a:r>
              <a:rPr lang="en-US" dirty="0" smtClean="0">
                <a:solidFill>
                  <a:schemeClr val="tx1"/>
                </a:solidFill>
              </a:rPr>
              <a:t>Become a member of APA</a:t>
            </a:r>
            <a:endParaRPr lang="en-US" dirty="0">
              <a:solidFill>
                <a:schemeClr val="tx1"/>
              </a:solidFill>
            </a:endParaRPr>
          </a:p>
        </p:txBody>
      </p:sp>
      <p:sp>
        <p:nvSpPr>
          <p:cNvPr id="4" name="TextBox 3"/>
          <p:cNvSpPr txBox="1"/>
          <p:nvPr/>
        </p:nvSpPr>
        <p:spPr>
          <a:xfrm>
            <a:off x="5728390" y="1473245"/>
            <a:ext cx="10668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Membership</a:t>
            </a:r>
            <a:endParaRPr lang="en-US" sz="1200" dirty="0"/>
          </a:p>
        </p:txBody>
      </p:sp>
      <p:sp>
        <p:nvSpPr>
          <p:cNvPr id="5" name="TextBox 4"/>
          <p:cNvSpPr txBox="1"/>
          <p:nvPr/>
        </p:nvSpPr>
        <p:spPr>
          <a:xfrm>
            <a:off x="5720955" y="1981200"/>
            <a:ext cx="12442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Student Affiliate</a:t>
            </a:r>
            <a:endParaRPr lang="en-US" sz="1200" dirty="0"/>
          </a:p>
        </p:txBody>
      </p:sp>
      <p:sp>
        <p:nvSpPr>
          <p:cNvPr id="6" name="TextBox 5"/>
          <p:cNvSpPr txBox="1"/>
          <p:nvPr/>
        </p:nvSpPr>
        <p:spPr>
          <a:xfrm>
            <a:off x="5720956" y="2438400"/>
            <a:ext cx="102786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Apply Online</a:t>
            </a:r>
            <a:endParaRPr lang="en-US" sz="1200" dirty="0"/>
          </a:p>
        </p:txBody>
      </p:sp>
      <p:sp>
        <p:nvSpPr>
          <p:cNvPr id="7" name="TextBox 6"/>
          <p:cNvSpPr txBox="1"/>
          <p:nvPr/>
        </p:nvSpPr>
        <p:spPr>
          <a:xfrm>
            <a:off x="5720955" y="2908730"/>
            <a:ext cx="286721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I want to join APA as an Undergraduate or Graduate Student Affiliate</a:t>
            </a:r>
            <a:endParaRPr lang="en-US" sz="1200" dirty="0"/>
          </a:p>
        </p:txBody>
      </p:sp>
      <p:sp>
        <p:nvSpPr>
          <p:cNvPr id="8" name="TextBox 7"/>
          <p:cNvSpPr txBox="1"/>
          <p:nvPr/>
        </p:nvSpPr>
        <p:spPr>
          <a:xfrm>
            <a:off x="6874631" y="3595300"/>
            <a:ext cx="143360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Continue to Step 2</a:t>
            </a:r>
            <a:endParaRPr lang="en-US" sz="1200" dirty="0"/>
          </a:p>
        </p:txBody>
      </p:sp>
      <p:sp>
        <p:nvSpPr>
          <p:cNvPr id="9" name="TextBox 8"/>
          <p:cNvSpPr txBox="1"/>
          <p:nvPr/>
        </p:nvSpPr>
        <p:spPr>
          <a:xfrm>
            <a:off x="5720955" y="4093879"/>
            <a:ext cx="132541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Enter Information</a:t>
            </a:r>
            <a:endParaRPr lang="en-US" sz="1200" dirty="0"/>
          </a:p>
        </p:txBody>
      </p:sp>
      <p:sp>
        <p:nvSpPr>
          <p:cNvPr id="10" name="TextBox 9"/>
          <p:cNvSpPr txBox="1"/>
          <p:nvPr/>
        </p:nvSpPr>
        <p:spPr>
          <a:xfrm>
            <a:off x="5720955" y="4627279"/>
            <a:ext cx="2305445"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Proceed or Skip Journal Selection</a:t>
            </a:r>
            <a:endParaRPr lang="en-US" sz="1200" dirty="0"/>
          </a:p>
        </p:txBody>
      </p:sp>
      <p:sp>
        <p:nvSpPr>
          <p:cNvPr id="11" name="TextBox 10"/>
          <p:cNvSpPr txBox="1"/>
          <p:nvPr/>
        </p:nvSpPr>
        <p:spPr>
          <a:xfrm>
            <a:off x="5720955" y="5098379"/>
            <a:ext cx="1081671"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Select Options</a:t>
            </a:r>
            <a:endParaRPr lang="en-US" sz="1200" dirty="0"/>
          </a:p>
        </p:txBody>
      </p:sp>
      <p:sp>
        <p:nvSpPr>
          <p:cNvPr id="12" name="TextBox 11"/>
          <p:cNvSpPr txBox="1"/>
          <p:nvPr/>
        </p:nvSpPr>
        <p:spPr>
          <a:xfrm>
            <a:off x="5720955" y="5596865"/>
            <a:ext cx="2055737"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Proceed to Payment Options</a:t>
            </a:r>
            <a:endParaRPr lang="en-US" sz="1200" dirty="0"/>
          </a:p>
        </p:txBody>
      </p:sp>
      <p:sp>
        <p:nvSpPr>
          <p:cNvPr id="13" name="TextBox 12"/>
          <p:cNvSpPr txBox="1"/>
          <p:nvPr/>
        </p:nvSpPr>
        <p:spPr>
          <a:xfrm>
            <a:off x="5720955" y="6026680"/>
            <a:ext cx="187047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Enter Payment Information</a:t>
            </a:r>
            <a:endParaRPr lang="en-US" sz="1200" dirty="0"/>
          </a:p>
        </p:txBody>
      </p:sp>
      <p:sp>
        <p:nvSpPr>
          <p:cNvPr id="14" name="TextBox 13"/>
          <p:cNvSpPr txBox="1"/>
          <p:nvPr/>
        </p:nvSpPr>
        <p:spPr>
          <a:xfrm>
            <a:off x="6643102" y="6446613"/>
            <a:ext cx="64422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t>Submit</a:t>
            </a:r>
            <a:endParaRPr lang="en-US" sz="1200" dirty="0"/>
          </a:p>
        </p:txBody>
      </p:sp>
      <p:cxnSp>
        <p:nvCxnSpPr>
          <p:cNvPr id="16" name="Elbow Connector 15"/>
          <p:cNvCxnSpPr>
            <a:stCxn id="3" idx="2"/>
            <a:endCxn id="4" idx="1"/>
          </p:cNvCxnSpPr>
          <p:nvPr/>
        </p:nvCxnSpPr>
        <p:spPr>
          <a:xfrm rot="16200000" flipH="1">
            <a:off x="4839623" y="722978"/>
            <a:ext cx="773544" cy="1003990"/>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4" idx="2"/>
          </p:cNvCxnSpPr>
          <p:nvPr/>
        </p:nvCxnSpPr>
        <p:spPr>
          <a:xfrm flipH="1">
            <a:off x="6234890" y="1750244"/>
            <a:ext cx="26900" cy="2309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a:off x="6261790" y="2260462"/>
            <a:ext cx="0" cy="1802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6" idx="2"/>
          </p:cNvCxnSpPr>
          <p:nvPr/>
        </p:nvCxnSpPr>
        <p:spPr>
          <a:xfrm>
            <a:off x="6234890" y="2715399"/>
            <a:ext cx="0" cy="1933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Elbow Connector 34"/>
          <p:cNvCxnSpPr>
            <a:endCxn id="8" idx="1"/>
          </p:cNvCxnSpPr>
          <p:nvPr/>
        </p:nvCxnSpPr>
        <p:spPr>
          <a:xfrm rot="16200000" flipH="1">
            <a:off x="6583710" y="3442878"/>
            <a:ext cx="363405" cy="218437"/>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8" name="Elbow Connector 37"/>
          <p:cNvCxnSpPr>
            <a:stCxn id="8" idx="3"/>
            <a:endCxn id="9" idx="3"/>
          </p:cNvCxnSpPr>
          <p:nvPr/>
        </p:nvCxnSpPr>
        <p:spPr>
          <a:xfrm flipH="1">
            <a:off x="7046365" y="3733800"/>
            <a:ext cx="1261872" cy="498579"/>
          </a:xfrm>
          <a:prstGeom prst="bentConnector3">
            <a:avLst>
              <a:gd name="adj1" fmla="val -18116"/>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9" idx="2"/>
          </p:cNvCxnSpPr>
          <p:nvPr/>
        </p:nvCxnSpPr>
        <p:spPr>
          <a:xfrm>
            <a:off x="6383660" y="4370878"/>
            <a:ext cx="0" cy="2564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a:off x="6383660" y="4904278"/>
            <a:ext cx="0" cy="1941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a:off x="6383660" y="5375378"/>
            <a:ext cx="0" cy="2214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5" name="Straight Arrow Connector 54"/>
          <p:cNvCxnSpPr/>
          <p:nvPr/>
        </p:nvCxnSpPr>
        <p:spPr>
          <a:xfrm>
            <a:off x="6383660" y="5873864"/>
            <a:ext cx="0" cy="1528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8" name="Elbow Connector 57"/>
          <p:cNvCxnSpPr>
            <a:endCxn id="14" idx="1"/>
          </p:cNvCxnSpPr>
          <p:nvPr/>
        </p:nvCxnSpPr>
        <p:spPr>
          <a:xfrm>
            <a:off x="6234890" y="6303679"/>
            <a:ext cx="408212" cy="281434"/>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93662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533400" y="1143000"/>
            <a:ext cx="8183880" cy="4187952"/>
          </a:xfrm>
        </p:spPr>
        <p:txBody>
          <a:bodyPr/>
          <a:lstStyle/>
          <a:p>
            <a:r>
              <a:rPr lang="en-US" dirty="0" smtClean="0"/>
              <a:t>Introduction </a:t>
            </a:r>
            <a:endParaRPr lang="en-US" dirty="0"/>
          </a:p>
          <a:p>
            <a:pPr lvl="1"/>
            <a:r>
              <a:rPr lang="en-US" dirty="0" smtClean="0"/>
              <a:t>Why should we care?</a:t>
            </a:r>
          </a:p>
          <a:p>
            <a:r>
              <a:rPr lang="en-US" dirty="0" smtClean="0"/>
              <a:t>Current study</a:t>
            </a:r>
          </a:p>
          <a:p>
            <a:pPr lvl="1"/>
            <a:r>
              <a:rPr lang="en-US" dirty="0" smtClean="0"/>
              <a:t>Task </a:t>
            </a:r>
          </a:p>
          <a:p>
            <a:pPr lvl="1"/>
            <a:r>
              <a:rPr lang="en-US" dirty="0" smtClean="0"/>
              <a:t>Hypotheses</a:t>
            </a:r>
          </a:p>
          <a:p>
            <a:r>
              <a:rPr lang="en-US" dirty="0" smtClean="0"/>
              <a:t>Results </a:t>
            </a:r>
          </a:p>
          <a:p>
            <a:r>
              <a:rPr lang="en-US" dirty="0" smtClean="0"/>
              <a:t>Conclusions and suggestions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should we care? </a:t>
            </a:r>
            <a:endParaRPr lang="en-US" dirty="0"/>
          </a:p>
        </p:txBody>
      </p:sp>
      <p:sp>
        <p:nvSpPr>
          <p:cNvPr id="3" name="Content Placeholder 2"/>
          <p:cNvSpPr>
            <a:spLocks noGrp="1"/>
          </p:cNvSpPr>
          <p:nvPr>
            <p:ph idx="1"/>
          </p:nvPr>
        </p:nvSpPr>
        <p:spPr/>
        <p:txBody>
          <a:bodyPr>
            <a:normAutofit/>
          </a:bodyPr>
          <a:lstStyle/>
          <a:p>
            <a:r>
              <a:rPr lang="en-US" dirty="0" smtClean="0"/>
              <a:t>HFES.org  </a:t>
            </a:r>
            <a:r>
              <a:rPr lang="en-US" dirty="0"/>
              <a:t>is the essential hub of online </a:t>
            </a:r>
            <a:r>
              <a:rPr lang="en-US" dirty="0" smtClean="0"/>
              <a:t>activities .</a:t>
            </a:r>
          </a:p>
          <a:p>
            <a:r>
              <a:rPr lang="en-US" dirty="0" smtClean="0"/>
              <a:t>Society comprised of individuals studying human-machine interfaces. </a:t>
            </a:r>
          </a:p>
          <a:p>
            <a:r>
              <a:rPr lang="en-US" dirty="0" smtClean="0"/>
              <a:t>It is </a:t>
            </a:r>
            <a:r>
              <a:rPr lang="en-US" dirty="0"/>
              <a:t>important that </a:t>
            </a:r>
            <a:r>
              <a:rPr lang="en-US" dirty="0" smtClean="0"/>
              <a:t>HFES.org effectively </a:t>
            </a:r>
            <a:r>
              <a:rPr lang="en-US" dirty="0"/>
              <a:t>and efficiently </a:t>
            </a:r>
            <a:r>
              <a:rPr lang="en-US" dirty="0" smtClean="0"/>
              <a:t>communicates </a:t>
            </a:r>
            <a:r>
              <a:rPr lang="en-US" dirty="0"/>
              <a:t>its messages, </a:t>
            </a:r>
            <a:r>
              <a:rPr lang="en-US" dirty="0" smtClean="0"/>
              <a:t>advertises </a:t>
            </a:r>
            <a:r>
              <a:rPr lang="en-US" dirty="0"/>
              <a:t>and </a:t>
            </a:r>
            <a:r>
              <a:rPr lang="en-US" dirty="0" smtClean="0"/>
              <a:t>explains </a:t>
            </a:r>
            <a:r>
              <a:rPr lang="en-US" dirty="0"/>
              <a:t>its services, and </a:t>
            </a:r>
            <a:r>
              <a:rPr lang="en-US" dirty="0" smtClean="0"/>
              <a:t>highlights </a:t>
            </a:r>
            <a:r>
              <a:rPr lang="en-US" dirty="0"/>
              <a:t>its </a:t>
            </a:r>
            <a:r>
              <a:rPr lang="en-US" dirty="0" smtClean="0"/>
              <a:t>products. </a:t>
            </a:r>
          </a:p>
          <a:p>
            <a:pPr lvl="1">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study </a:t>
            </a:r>
            <a:endParaRPr lang="en-US" dirty="0"/>
          </a:p>
        </p:txBody>
      </p:sp>
      <p:sp>
        <p:nvSpPr>
          <p:cNvPr id="3" name="Content Placeholder 2"/>
          <p:cNvSpPr>
            <a:spLocks noGrp="1"/>
          </p:cNvSpPr>
          <p:nvPr>
            <p:ph idx="1"/>
          </p:nvPr>
        </p:nvSpPr>
        <p:spPr>
          <a:xfrm>
            <a:off x="457200" y="1295400"/>
            <a:ext cx="8183880" cy="4727448"/>
          </a:xfrm>
        </p:spPr>
        <p:txBody>
          <a:bodyPr>
            <a:normAutofit/>
          </a:bodyPr>
          <a:lstStyle/>
          <a:p>
            <a:r>
              <a:rPr lang="en-US" dirty="0" smtClean="0"/>
              <a:t>Purpose: To conduct an empirical design and user perception analysis of the HFES website. </a:t>
            </a:r>
          </a:p>
          <a:p>
            <a:r>
              <a:rPr lang="en-US" dirty="0" smtClean="0"/>
              <a:t>Group: HFES.org or APA.org</a:t>
            </a:r>
          </a:p>
          <a:p>
            <a:r>
              <a:rPr lang="en-US" dirty="0" smtClean="0"/>
              <a:t>Task: Register as a new student member of either organization</a:t>
            </a:r>
          </a:p>
          <a:p>
            <a:r>
              <a:rPr lang="en-US" dirty="0" smtClean="0"/>
              <a:t>Covariates</a:t>
            </a:r>
          </a:p>
          <a:p>
            <a:pPr lvl="1"/>
            <a:r>
              <a:rPr lang="en-US" dirty="0" smtClean="0"/>
              <a:t>Self reported internet hours per day</a:t>
            </a:r>
          </a:p>
          <a:p>
            <a:r>
              <a:rPr lang="en-US" dirty="0" smtClean="0"/>
              <a:t>DVs: QUIS, WUQ, Task completion time, Errors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task</a:t>
            </a:r>
            <a:endParaRPr lang="en-US" dirty="0"/>
          </a:p>
        </p:txBody>
      </p:sp>
      <p:sp>
        <p:nvSpPr>
          <p:cNvPr id="3" name="Content Placeholder 2"/>
          <p:cNvSpPr>
            <a:spLocks noGrp="1"/>
          </p:cNvSpPr>
          <p:nvPr>
            <p:ph idx="1"/>
          </p:nvPr>
        </p:nvSpPr>
        <p:spPr>
          <a:xfrm>
            <a:off x="457200" y="1371600"/>
            <a:ext cx="8183880" cy="4727448"/>
          </a:xfrm>
        </p:spPr>
        <p:txBody>
          <a:bodyPr>
            <a:normAutofit/>
          </a:bodyPr>
          <a:lstStyle/>
          <a:p>
            <a:r>
              <a:rPr lang="en-US" b="1" dirty="0" smtClean="0"/>
              <a:t>Task: Register as a student member of the either HFES or APA.</a:t>
            </a:r>
          </a:p>
          <a:p>
            <a:r>
              <a:rPr lang="en-US" dirty="0" smtClean="0"/>
              <a:t>2011-2012 HFES generated roughly $99,000.00 from student membership costs.</a:t>
            </a:r>
          </a:p>
          <a:p>
            <a:r>
              <a:rPr lang="en-US" dirty="0" smtClean="0"/>
              <a:t>HFES.org is the primary means by which one registers for membership.</a:t>
            </a:r>
          </a:p>
          <a:p>
            <a:r>
              <a:rPr lang="en-US" dirty="0" smtClean="0"/>
              <a:t>Important that the website is a good facilitator of this task.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Hypotheses</a:t>
            </a:r>
            <a:endParaRPr lang="en-US" dirty="0"/>
          </a:p>
        </p:txBody>
      </p:sp>
      <p:sp>
        <p:nvSpPr>
          <p:cNvPr id="3" name="Content Placeholder 2"/>
          <p:cNvSpPr>
            <a:spLocks noGrp="1"/>
          </p:cNvSpPr>
          <p:nvPr>
            <p:ph idx="1"/>
          </p:nvPr>
        </p:nvSpPr>
        <p:spPr/>
        <p:txBody>
          <a:bodyPr/>
          <a:lstStyle/>
          <a:p>
            <a:r>
              <a:rPr lang="en-US" dirty="0" smtClean="0"/>
              <a:t>H1: Expect to find significantly longer (a) completion times and (b) number of errors encountered for HFES.org</a:t>
            </a:r>
          </a:p>
          <a:p>
            <a:r>
              <a:rPr lang="en-US" dirty="0" smtClean="0"/>
              <a:t>H2: Students evaluating HFES.org will show significantly lower scores on the measures of user interface satisfaction</a:t>
            </a:r>
          </a:p>
          <a:p>
            <a:pPr lvl="1"/>
            <a:endParaRPr lang="en-US" dirty="0"/>
          </a:p>
          <a:p>
            <a:pPr marL="0" indent="0">
              <a:buNone/>
            </a:pPr>
            <a:endParaRPr lang="en-US" dirty="0"/>
          </a:p>
        </p:txBody>
      </p:sp>
    </p:spTree>
    <p:extLst>
      <p:ext uri="{BB962C8B-B14F-4D97-AF65-F5344CB8AC3E}">
        <p14:creationId xmlns:p14="http://schemas.microsoft.com/office/powerpoint/2010/main" val="3920894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endParaRPr lang="en-US" dirty="0"/>
          </a:p>
        </p:txBody>
      </p:sp>
      <p:sp>
        <p:nvSpPr>
          <p:cNvPr id="3" name="Content Placeholder 2"/>
          <p:cNvSpPr>
            <a:spLocks noGrp="1"/>
          </p:cNvSpPr>
          <p:nvPr>
            <p:ph idx="1"/>
          </p:nvPr>
        </p:nvSpPr>
        <p:spPr/>
        <p:txBody>
          <a:bodyPr/>
          <a:lstStyle/>
          <a:p>
            <a:r>
              <a:rPr lang="en-US" dirty="0"/>
              <a:t>Participants: 15 UCF students</a:t>
            </a:r>
          </a:p>
          <a:p>
            <a:pPr lvl="1"/>
            <a:r>
              <a:rPr lang="en-US" dirty="0" smtClean="0"/>
              <a:t>(11 </a:t>
            </a:r>
            <a:r>
              <a:rPr lang="en-US" dirty="0"/>
              <a:t>female, </a:t>
            </a:r>
            <a:r>
              <a:rPr lang="en-US" dirty="0" smtClean="0"/>
              <a:t>5 </a:t>
            </a:r>
            <a:r>
              <a:rPr lang="en-US" dirty="0"/>
              <a:t>male; </a:t>
            </a:r>
            <a:r>
              <a:rPr lang="en-US" i="1" dirty="0"/>
              <a:t>M </a:t>
            </a:r>
            <a:r>
              <a:rPr lang="en-US" dirty="0"/>
              <a:t>Age= 18.27)</a:t>
            </a:r>
          </a:p>
          <a:p>
            <a:pPr lvl="1"/>
            <a:r>
              <a:rPr lang="en-US" dirty="0"/>
              <a:t>None reported membership in HFES or APA</a:t>
            </a:r>
          </a:p>
          <a:p>
            <a:pPr marL="0" indent="0">
              <a:buNone/>
            </a:pPr>
            <a:endParaRPr lang="en-US" dirty="0"/>
          </a:p>
        </p:txBody>
      </p:sp>
    </p:spTree>
    <p:extLst>
      <p:ext uri="{BB962C8B-B14F-4D97-AF65-F5344CB8AC3E}">
        <p14:creationId xmlns:p14="http://schemas.microsoft.com/office/powerpoint/2010/main" val="4006462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04800"/>
            <a:ext cx="8183880" cy="1051560"/>
          </a:xfrm>
        </p:spPr>
        <p:txBody>
          <a:bodyPr>
            <a:normAutofit fontScale="90000"/>
          </a:bodyPr>
          <a:lstStyle/>
          <a:p>
            <a:r>
              <a:rPr lang="en-US" dirty="0" smtClean="0"/>
              <a:t>H1 (a): Longer completion time-Supported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8273824"/>
              </p:ext>
            </p:extLst>
          </p:nvPr>
        </p:nvGraphicFramePr>
        <p:xfrm>
          <a:off x="457200" y="1600200"/>
          <a:ext cx="8229600" cy="44195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400800" y="2435221"/>
            <a:ext cx="2514600" cy="923330"/>
          </a:xfrm>
          <a:prstGeom prst="rect">
            <a:avLst/>
          </a:prstGeom>
          <a:noFill/>
        </p:spPr>
        <p:txBody>
          <a:bodyPr wrap="square" rtlCol="0">
            <a:spAutoFit/>
          </a:bodyPr>
          <a:lstStyle/>
          <a:p>
            <a:r>
              <a:rPr lang="en-US" i="1" dirty="0" smtClean="0"/>
              <a:t>F</a:t>
            </a:r>
            <a:r>
              <a:rPr lang="en-US" dirty="0" smtClean="0"/>
              <a:t>(1,12) =5.671, </a:t>
            </a:r>
            <a:r>
              <a:rPr lang="en-US" i="1" dirty="0" smtClean="0"/>
              <a:t>p</a:t>
            </a:r>
            <a:r>
              <a:rPr lang="en-US" dirty="0" smtClean="0"/>
              <a:t> =.035, partial eta squared =.321</a:t>
            </a:r>
            <a:endParaRPr lang="en-US"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183880" cy="1051560"/>
          </a:xfrm>
        </p:spPr>
        <p:txBody>
          <a:bodyPr>
            <a:normAutofit/>
          </a:bodyPr>
          <a:lstStyle/>
          <a:p>
            <a:r>
              <a:rPr lang="en-US" dirty="0" smtClean="0"/>
              <a:t>H1 (b): More errors-Not supported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4013282"/>
              </p:ext>
            </p:extLst>
          </p:nvPr>
        </p:nvGraphicFramePr>
        <p:xfrm>
          <a:off x="457200" y="1752600"/>
          <a:ext cx="8229600" cy="4495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642</TotalTime>
  <Words>2124</Words>
  <Application>Microsoft Office PowerPoint</Application>
  <PresentationFormat>On-screen Show (4:3)</PresentationFormat>
  <Paragraphs>117</Paragraphs>
  <Slides>17</Slides>
  <Notes>14</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A Usability evaluation of the Human Factors Website</vt:lpstr>
      <vt:lpstr>Overview</vt:lpstr>
      <vt:lpstr>Why should we care? </vt:lpstr>
      <vt:lpstr>Current study </vt:lpstr>
      <vt:lpstr>The task</vt:lpstr>
      <vt:lpstr>Hypotheses</vt:lpstr>
      <vt:lpstr>Results </vt:lpstr>
      <vt:lpstr>H1 (a): Longer completion time-Supported</vt:lpstr>
      <vt:lpstr>H1 (b): More errors-Not supported </vt:lpstr>
      <vt:lpstr>H2: lower user interface satisfaction-Not supported</vt:lpstr>
      <vt:lpstr>Conclusions &amp; Suggestions</vt:lpstr>
      <vt:lpstr>Conclusions &amp; suggestions</vt:lpstr>
      <vt:lpstr>PowerPoint Presentation</vt:lpstr>
      <vt:lpstr>Suggestions</vt:lpstr>
      <vt:lpstr>Thank you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Website Evaluation:  Human Factors and Ergonomics Society</dc:title>
  <dc:creator>adietz</dc:creator>
  <cp:lastModifiedBy>J.F. Kelley</cp:lastModifiedBy>
  <cp:revision>64</cp:revision>
  <dcterms:created xsi:type="dcterms:W3CDTF">2011-11-28T14:25:40Z</dcterms:created>
  <dcterms:modified xsi:type="dcterms:W3CDTF">2012-12-31T19:18:21Z</dcterms:modified>
</cp:coreProperties>
</file>